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303" r:id="rId3"/>
    <p:sldId id="270" r:id="rId4"/>
    <p:sldId id="260" r:id="rId5"/>
    <p:sldId id="263" r:id="rId6"/>
    <p:sldId id="271" r:id="rId7"/>
    <p:sldId id="261" r:id="rId8"/>
    <p:sldId id="272" r:id="rId9"/>
    <p:sldId id="277" r:id="rId10"/>
    <p:sldId id="257" r:id="rId11"/>
    <p:sldId id="273" r:id="rId12"/>
    <p:sldId id="274" r:id="rId13"/>
    <p:sldId id="275" r:id="rId14"/>
    <p:sldId id="276" r:id="rId15"/>
    <p:sldId id="282" r:id="rId16"/>
    <p:sldId id="295" r:id="rId17"/>
    <p:sldId id="279" r:id="rId18"/>
    <p:sldId id="278" r:id="rId19"/>
    <p:sldId id="306" r:id="rId20"/>
    <p:sldId id="304" r:id="rId21"/>
    <p:sldId id="308" r:id="rId22"/>
    <p:sldId id="305" r:id="rId23"/>
    <p:sldId id="301" r:id="rId24"/>
    <p:sldId id="281" r:id="rId25"/>
    <p:sldId id="283" r:id="rId26"/>
    <p:sldId id="299" r:id="rId27"/>
    <p:sldId id="302" r:id="rId28"/>
    <p:sldId id="294" r:id="rId29"/>
    <p:sldId id="259" r:id="rId30"/>
    <p:sldId id="285" r:id="rId31"/>
    <p:sldId id="284" r:id="rId32"/>
    <p:sldId id="286" r:id="rId33"/>
    <p:sldId id="287" r:id="rId34"/>
    <p:sldId id="296" r:id="rId35"/>
    <p:sldId id="264" r:id="rId36"/>
    <p:sldId id="288" r:id="rId37"/>
    <p:sldId id="289" r:id="rId38"/>
    <p:sldId id="265" r:id="rId39"/>
    <p:sldId id="290" r:id="rId40"/>
    <p:sldId id="300" r:id="rId41"/>
    <p:sldId id="291" r:id="rId42"/>
    <p:sldId id="307" r:id="rId43"/>
    <p:sldId id="266" r:id="rId44"/>
    <p:sldId id="292" r:id="rId45"/>
    <p:sldId id="298" r:id="rId46"/>
    <p:sldId id="267" r:id="rId47"/>
    <p:sldId id="297" r:id="rId48"/>
    <p:sldId id="268" r:id="rId49"/>
    <p:sldId id="293" r:id="rId50"/>
    <p:sldId id="269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" id="{12F42753-70C7-4CA8-A1FE-FC1E1F3F2F19}">
          <p14:sldIdLst>
            <p14:sldId id="256"/>
            <p14:sldId id="303"/>
            <p14:sldId id="270"/>
          </p14:sldIdLst>
        </p14:section>
        <p14:section name="ОС" id="{4A62624B-8E68-412D-A4C2-9284BD526C69}">
          <p14:sldIdLst>
            <p14:sldId id="260"/>
            <p14:sldId id="263"/>
          </p14:sldIdLst>
        </p14:section>
        <p14:section name="xv6" id="{AD45B65A-4C0B-4D44-8C31-2FAC75D0003E}">
          <p14:sldIdLst>
            <p14:sldId id="271"/>
          </p14:sldIdLst>
        </p14:section>
        <p14:section name="RISCV" id="{A354D4E4-90EE-435E-B19A-803053D939B8}">
          <p14:sldIdLst>
            <p14:sldId id="261"/>
          </p14:sldIdLst>
        </p14:section>
        <p14:section name="xv6-riscv" id="{700F7D10-C513-4809-A618-BD206719D204}">
          <p14:sldIdLst>
            <p14:sldId id="272"/>
            <p14:sldId id="277"/>
          </p14:sldIdLst>
        </p14:section>
        <p14:section name="Запуск" id="{6E21996E-CFD1-42D1-80D7-704FF08B94FF}">
          <p14:sldIdLst>
            <p14:sldId id="257"/>
            <p14:sldId id="273"/>
            <p14:sldId id="274"/>
            <p14:sldId id="275"/>
            <p14:sldId id="276"/>
            <p14:sldId id="282"/>
          </p14:sldIdLst>
        </p14:section>
        <p14:section name="Виртуальная память" id="{E9B6FBEC-70C0-403D-AA50-7DCB8BD7D0C4}">
          <p14:sldIdLst>
            <p14:sldId id="295"/>
            <p14:sldId id="279"/>
            <p14:sldId id="278"/>
            <p14:sldId id="306"/>
            <p14:sldId id="304"/>
            <p14:sldId id="308"/>
            <p14:sldId id="305"/>
            <p14:sldId id="301"/>
            <p14:sldId id="281"/>
            <p14:sldId id="283"/>
            <p14:sldId id="299"/>
            <p14:sldId id="302"/>
          </p14:sldIdLst>
        </p14:section>
        <p14:section name="Прерывания" id="{B947481E-75D0-469E-933A-4473B6C24D43}">
          <p14:sldIdLst>
            <p14:sldId id="294"/>
            <p14:sldId id="259"/>
            <p14:sldId id="285"/>
            <p14:sldId id="284"/>
            <p14:sldId id="286"/>
            <p14:sldId id="287"/>
          </p14:sldIdLst>
        </p14:section>
        <p14:section name="Параллельное" id="{34AE26A8-8765-4856-9C46-638DE6E3F071}">
          <p14:sldIdLst>
            <p14:sldId id="296"/>
            <p14:sldId id="264"/>
            <p14:sldId id="288"/>
            <p14:sldId id="289"/>
            <p14:sldId id="265"/>
            <p14:sldId id="290"/>
            <p14:sldId id="300"/>
            <p14:sldId id="291"/>
            <p14:sldId id="307"/>
          </p14:sldIdLst>
        </p14:section>
        <p14:section name="Планировщик" id="{288875DE-5E33-4062-9EE2-F132CF6785C6}">
          <p14:sldIdLst>
            <p14:sldId id="266"/>
            <p14:sldId id="292"/>
            <p14:sldId id="298"/>
          </p14:sldIdLst>
        </p14:section>
        <p14:section name="Файловая система" id="{02B9E625-44F1-4CB7-A96A-B4327A579450}">
          <p14:sldIdLst>
            <p14:sldId id="267"/>
          </p14:sldIdLst>
        </p14:section>
        <p14:section name="Итог" id="{856797F7-3CCE-44E7-9037-D0E0F8F76CA9}">
          <p14:sldIdLst>
            <p14:sldId id="297"/>
            <p14:sldId id="268"/>
            <p14:sldId id="293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Turin" initials="IT" lastIdx="1" clrIdx="0">
    <p:extLst>
      <p:ext uri="{19B8F6BF-5375-455C-9EA6-DF929625EA0E}">
        <p15:presenceInfo xmlns:p15="http://schemas.microsoft.com/office/powerpoint/2012/main" userId="2adfffe539e289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E2177-A944-49EA-B943-377895C77F9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EE1EB-55C4-47AC-BEEE-54F12C399C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464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EE1EB-55C4-47AC-BEEE-54F12C399CD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63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EE1EB-55C4-47AC-BEEE-54F12C399CD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16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EE1EB-55C4-47AC-BEEE-54F12C399CD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83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EE1EB-55C4-47AC-BEEE-54F12C399CD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385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E2638-64F1-451F-BC1B-84375CE3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E180A49-E13B-4B88-8F14-28DA1C736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217485-72D8-4A45-A2B6-790E9A55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2991-EF35-4F35-A00A-CA07C45411AF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FB6F1B-DEB1-4B29-8EA8-9F473B1A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292389-1055-4D16-BD71-0F781430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4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2AA62-6E75-4538-9E73-A759164C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57A5BF-C26E-4AC9-B1FD-9A543718C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C9E692-B7B5-4ABB-BEE8-0E906CB2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572BF-0CA4-4F99-AF56-FB1D002AD64C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914D21-ACFD-4038-AB5B-3223571E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399D32-5508-46B4-BD65-C0C8C7A9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360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B1BF00-931A-44F3-AEE3-28AF629DE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6ECA939-B70B-44B7-995E-A3AC847B8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4E31B7-8449-4F44-9578-668179B9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A0A4F-48C6-4267-91AA-D28D865CF377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1B9F00-3DCB-4F77-945E-872A99303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2387F1-C3D3-4662-98C1-7F070353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85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DA4E3-5E29-4BF1-9C93-223DF3F4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5F02DF-58A5-4552-B230-EBF45AD41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27AF89-09EA-4DC2-A3AD-19BE500D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28A4-A283-44D6-9DDB-FFAC132F7B59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680449-F2C3-4DEB-BD58-FEA706001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27823B-CFBB-4E9E-8037-1FC60432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51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49CAE-50F6-441A-AD82-5C44415E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685C39-1109-4C84-98B0-475F3A9E4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CA7C29-72D2-4CAC-AC7A-8B5CE84D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8F087-15F8-4F2F-9B36-66BF8E6223A1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81E7A9-1BEB-4C2A-AE4C-542D242C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FF5E43-039D-4B6B-90B7-F57DC367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1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B1ACFD-7344-4B25-BEC1-20B1FDF5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7F1A49-E170-4591-A4A8-07B927E63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730549-1292-48D4-9BB8-025B0F1BC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772B65-AAF6-4EC5-91DD-F21F8BF6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B437-2DD8-4721-8F23-6ECD5BA66AFD}" type="datetime1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FF9B84-02B5-46E4-8FC5-78EBAFAB1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CD1D24-A89D-48DD-9DB8-75BE1EA7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75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B476C-413B-4854-85AA-29AF4272E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294FD6-FD5A-49DC-A75B-22BDF4BD6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F97864-2738-47DF-B660-B55579B73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0060830-5BB3-4CB6-9B42-9F323A56F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642796-168B-4566-933B-A700EBF4B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14CCE4-9833-4369-B2C7-26A29D7B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F5F2D-7FB6-4E50-A8D3-4C03F4D5EDE8}" type="datetime1">
              <a:rPr lang="ru-RU" smtClean="0"/>
              <a:t>24.12.2023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5670547-5CCE-41D1-8E5A-1E15949D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BC623AD-CEE3-4EE3-9B00-EF1F97B5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46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9610C-6A3B-4E12-8F72-6B88AA11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C67835-6170-4613-A647-2D4A9B489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254AF-DCF1-433B-BC44-DC83C56CCBCA}" type="datetime1">
              <a:rPr lang="ru-RU" smtClean="0"/>
              <a:t>24.12.2023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C0581E-AAC0-4ED5-9589-572E3E31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458F25-AD1D-4263-ABB3-75B04493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4817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8C485E-C133-4670-A1DB-5D5E6390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E2299-84B4-48D8-AF62-4713FE807617}" type="datetime1">
              <a:rPr lang="ru-RU" smtClean="0"/>
              <a:t>24.12.2023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7D8703-0B97-4DE9-9D5B-B3A27A26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A7934D8-8024-4589-A00E-EE00ED97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20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451EA-51D9-42D5-8B51-0DFFDF5E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54E948-DFCE-4C6C-98C4-C47F2972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B19EF9-24F0-40BA-9433-8B60C2F3B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E23146-6306-40B1-8115-450DD037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02D5-F7DD-4B1E-9126-A36FA935691C}" type="datetime1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71F0A4-1A7B-4F29-8353-63ED55B2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18F5C4-791E-42CD-9090-C6B5C8F5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749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18DA90-5191-416A-88AB-CBCF35F6F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0F1524-41AC-49E2-9531-5EAE03D2E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E0F7190-3F37-42DE-8104-5622DA069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416C83-6037-488F-9F5F-6EE6E9EE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59B1A-C338-439F-814D-91059C7415F0}" type="datetime1">
              <a:rPr lang="ru-RU" smtClean="0"/>
              <a:t>24.12.2023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72547B-77E7-4CD6-BAAD-4459AD41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67DAA6-5BFF-4E0A-B4A7-F48EF314D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78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B8E70-EEAB-4D87-9EA0-10A47C67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97DE07-BD68-4B1C-940E-C2E83B546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A97B07-D91E-4458-A4B9-5E5C5C153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7568F-2661-4816-BADE-987799725B80}" type="datetime1">
              <a:rPr lang="ru-RU" smtClean="0"/>
              <a:t>24.12.2023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6BD84E-6D3A-4F29-A63D-86F98DBE2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541C96-39C9-42F8-94BF-B3A58F9D1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0B9C-734E-4B30-B46D-F1E38274BC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17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ople.eecs.berkeley.edu/~krste/papers/riscv-privileged-v1.9.pdf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iscv.org/wp-content/uploads/2017/05/riscv-privileged-v1.10.pdf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wp-content/uploads/2017/05/riscv-privileged-v1.10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wp-content/uploads/2017/05/riscv-privileged-v1.10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articles/196548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onlinedocs/gcc-4.1.0/gcc/Atomic-Builtins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br.com/ru/articles/195948/" TargetMode="External"/><Relationship Id="rId4" Type="http://schemas.openxmlformats.org/officeDocument/2006/relationships/hyperlink" Target="https://en.cppreference.com/w/cpp/atomic/atomic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users/khizmax/publications/articles/" TargetMode="External"/><Relationship Id="rId3" Type="http://schemas.openxmlformats.org/officeDocument/2006/relationships/hyperlink" Target="https://youtu.be/DHCrUADYlJc" TargetMode="External"/><Relationship Id="rId7" Type="http://schemas.openxmlformats.org/officeDocument/2006/relationships/hyperlink" Target="https://youtu.be/_v7ddWj8buk" TargetMode="External"/><Relationship Id="rId2" Type="http://schemas.openxmlformats.org/officeDocument/2006/relationships/hyperlink" Target="https://github.com/embox/embo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live/iJ-WJsRYCVU?t=18818" TargetMode="External"/><Relationship Id="rId5" Type="http://schemas.openxmlformats.org/officeDocument/2006/relationships/hyperlink" Target="https://youtu.be/6SZZ7ASOR7s" TargetMode="External"/><Relationship Id="rId4" Type="http://schemas.openxmlformats.org/officeDocument/2006/relationships/hyperlink" Target="https://youtu.be/DBOTcG6iJEI" TargetMode="External"/><Relationship Id="rId9" Type="http://schemas.openxmlformats.org/officeDocument/2006/relationships/hyperlink" Target="https://akkadia.org/drepper/cpumemory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dos.csail.mit.edu/6.828/2023/xv6/book-riscv-rev3.pdf" TargetMode="External"/><Relationship Id="rId2" Type="http://schemas.openxmlformats.org/officeDocument/2006/relationships/hyperlink" Target="https://github.com/mit-pdos/xv6-risc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-alliance.ru/" TargetMode="External"/><Relationship Id="rId2" Type="http://schemas.openxmlformats.org/officeDocument/2006/relationships/hyperlink" Target="https://github.com/riscv-collab/riscv-gnu-toolch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collab/riscv-gnu-toolchain" TargetMode="External"/><Relationship Id="rId2" Type="http://schemas.openxmlformats.org/officeDocument/2006/relationships/hyperlink" Target="https://qemu-project.gitlab.io/qemu/system/introduc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hub.com/mit-pdos/xv6-riscv/blob/riscv/Makefile" TargetMode="External"/><Relationship Id="rId4" Type="http://schemas.openxmlformats.org/officeDocument/2006/relationships/hyperlink" Target="https://hub.docker.com/r/wtakuo/xv6-en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FCEACF-1B0A-49E7-BF8E-AAAB233A7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 Роль процессора в работе ОС на примере xv6-riscv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FDF7CE-DED7-499C-9763-E793625DED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Тюрин Иван Николаевич</a:t>
            </a:r>
            <a:r>
              <a:rPr lang="en-US" dirty="0"/>
              <a:t>, P33102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0978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BB1730-4650-4E90-B625-CECD1FAE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ru-RU" dirty="0"/>
              <a:t>Запуск операционной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80DBBB-2D85-432A-B595-E50B3E9AB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16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3154-B43A-4C99-A397-60FC6C45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Режимы работы процессора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3E423-F93C-4788-AF84-BD0A4083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0170"/>
          </a:xfrm>
        </p:spPr>
        <p:txBody>
          <a:bodyPr>
            <a:normAutofit/>
          </a:bodyPr>
          <a:lstStyle/>
          <a:p>
            <a:r>
              <a:rPr lang="en-US" dirty="0"/>
              <a:t>Modes:</a:t>
            </a:r>
          </a:p>
          <a:p>
            <a:pPr lvl="1"/>
            <a:r>
              <a:rPr lang="en-US" dirty="0"/>
              <a:t>Machine</a:t>
            </a:r>
            <a:endParaRPr lang="ru-RU" dirty="0"/>
          </a:p>
          <a:p>
            <a:pPr lvl="1"/>
            <a:r>
              <a:rPr lang="en-US" dirty="0"/>
              <a:t>Hypervisor, </a:t>
            </a:r>
          </a:p>
          <a:p>
            <a:pPr lvl="1"/>
            <a:r>
              <a:rPr lang="en-US" dirty="0"/>
              <a:t>Supervisor, </a:t>
            </a:r>
          </a:p>
          <a:p>
            <a:pPr lvl="1"/>
            <a:r>
              <a:rPr lang="en-US" dirty="0"/>
              <a:t>User;</a:t>
            </a:r>
          </a:p>
          <a:p>
            <a:r>
              <a:rPr lang="en-US" dirty="0"/>
              <a:t>Control and Status Registers (CSRs)</a:t>
            </a:r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312000-8359-4688-8B47-39ED52B1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CE41ED-B237-4151-A976-83A29232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40" y="3431123"/>
            <a:ext cx="2973888" cy="218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BF151B-8D03-4540-B3AC-8EE3A9AE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734" y="2438292"/>
            <a:ext cx="2999139" cy="2567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BBE4AC-178E-4913-B1A2-37F457E89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067" y="1835142"/>
            <a:ext cx="2825574" cy="231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E25ABD-19C2-402F-85A5-F835F2288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6525" y="690143"/>
            <a:ext cx="2375006" cy="3214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1D1CEAF-7C9E-42FC-B589-C4852C4E4E5A}"/>
              </a:ext>
            </a:extLst>
          </p:cNvPr>
          <p:cNvSpPr/>
          <p:nvPr/>
        </p:nvSpPr>
        <p:spPr>
          <a:xfrm>
            <a:off x="7646126" y="5762487"/>
            <a:ext cx="42933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people.eecs.berkeley.edu/~</a:t>
            </a:r>
            <a:r>
              <a:rPr lang="en-US" sz="1200" dirty="0" err="1">
                <a:hlinkClick r:id="rId6"/>
              </a:rPr>
              <a:t>krste</a:t>
            </a:r>
            <a:r>
              <a:rPr lang="en-US" sz="1200" dirty="0">
                <a:hlinkClick r:id="rId6"/>
              </a:rPr>
              <a:t>/papers/riscv-privileged-v1.9.pdf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641635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3154-B43A-4C99-A397-60FC6C45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and Status Registers (CSRs)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3E423-F93C-4788-AF84-BD0A4083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8771" cy="466017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sp</a:t>
            </a:r>
            <a:r>
              <a:rPr lang="en-US" dirty="0"/>
              <a:t> (stack pointer)</a:t>
            </a:r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mstatus</a:t>
            </a:r>
            <a:r>
              <a:rPr lang="en-US" dirty="0"/>
              <a:t> (Machine status register)</a:t>
            </a:r>
          </a:p>
          <a:p>
            <a:endParaRPr lang="en-US" dirty="0"/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mepc</a:t>
            </a:r>
            <a:r>
              <a:rPr lang="en-US" dirty="0"/>
              <a:t> (Machine exception program counter) </a:t>
            </a:r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satp</a:t>
            </a:r>
            <a:r>
              <a:rPr lang="en-US" dirty="0"/>
              <a:t> (Supervisor Address Translation and Protection Register)</a:t>
            </a:r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mret</a:t>
            </a:r>
            <a:r>
              <a:rPr lang="en-US" dirty="0"/>
              <a:t>,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sret</a:t>
            </a:r>
            <a:r>
              <a:rPr lang="en-US" dirty="0"/>
              <a:t> (ASM instructions)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312000-8359-4688-8B47-39ED52B1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12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1580FF-BF1B-491A-AF3F-1BD1F927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624" y="1489284"/>
            <a:ext cx="4985554" cy="1449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D5ACB6-1F97-40A2-9CB7-80C3883D5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705" y="5112946"/>
            <a:ext cx="6642884" cy="92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84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3F0BA-9570-43AA-9114-B327A864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запуска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092F34-E03A-4339-94C1-FF34684D2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89585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Включение (+питание)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mode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*</a:t>
            </a:r>
            <a:r>
              <a:rPr lang="ru-RU" dirty="0"/>
              <a:t>Настройка процессора</a:t>
            </a:r>
            <a:r>
              <a:rPr lang="en-US" dirty="0"/>
              <a:t>*</a:t>
            </a:r>
            <a:endParaRPr lang="ru-RU" dirty="0"/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Переход в </a:t>
            </a:r>
            <a:r>
              <a:rPr lang="en-US" dirty="0"/>
              <a:t>Supervisor mode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Supervisor mode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*</a:t>
            </a:r>
            <a:r>
              <a:rPr lang="ru-RU" dirty="0"/>
              <a:t>Настройка ОС*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*Инициализация устройств*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Первый системный вызов</a:t>
            </a:r>
          </a:p>
          <a:p>
            <a:pPr marL="914400" lvl="2" indent="0">
              <a:buNone/>
            </a:pPr>
            <a:r>
              <a:rPr lang="ru-RU" dirty="0"/>
              <a:t>и пользовательский процесс</a:t>
            </a:r>
          </a:p>
          <a:p>
            <a:pPr marL="914400" lvl="1" indent="-457200">
              <a:buFont typeface="+mj-lt"/>
              <a:buAutoNum type="arabicPeriod"/>
            </a:pPr>
            <a:r>
              <a:rPr lang="ru-RU" dirty="0"/>
              <a:t>Переход в</a:t>
            </a:r>
            <a:r>
              <a:rPr lang="en-US" dirty="0"/>
              <a:t> User mode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 mode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shell </a:t>
            </a:r>
            <a:r>
              <a:rPr lang="ru-RU" dirty="0"/>
              <a:t>в консоли</a:t>
            </a:r>
          </a:p>
          <a:p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44663B-C37B-49F8-A24A-D165849D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5B01DE-4D30-4726-A13A-096642A4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0" y="800359"/>
            <a:ext cx="5205884" cy="5257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053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7FDF2-65CB-417E-9BD6-007F2A0B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запуска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8A719D-E189-4F2D-84C9-A1AEE34D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14</a:t>
            </a:fld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563B7F8-9834-453B-8CB3-C8C2FFB25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6" y="1229759"/>
            <a:ext cx="10678887" cy="4902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7627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бъект 11">
            <a:extLst>
              <a:ext uri="{FF2B5EF4-FFF2-40B4-BE49-F238E27FC236}">
                <a16:creationId xmlns:a16="http://schemas.microsoft.com/office/drawing/2014/main" id="{2031412D-389B-497B-8D70-3CC538A1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8" y="1825625"/>
            <a:ext cx="4232366" cy="4351338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userinit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2000" dirty="0"/>
              <a:t> </a:t>
            </a:r>
            <a:r>
              <a:rPr lang="ru-RU" sz="2000" dirty="0"/>
              <a:t>загружает небольшой код для вызова ассемблерной функции делающей первый системный вызов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exec</a:t>
            </a:r>
          </a:p>
          <a:p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exec </a:t>
            </a:r>
            <a:r>
              <a:rPr lang="ru-RU" sz="2000" dirty="0">
                <a:cs typeface="Cascadia Mono" panose="020B0609020000020004" pitchFamily="49" charset="0"/>
              </a:rPr>
              <a:t>заменяет память процесса на память нужного исполняемого файла и начинает его исполнение</a:t>
            </a:r>
            <a:endParaRPr lang="ru-RU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F6B0AB-5206-4E83-B875-61EDA949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пользовательский процесс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93DDA7-D239-4F66-8B3F-D1F64AF6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15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659A93-A021-4A8D-B793-04816C471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65" y="1545273"/>
            <a:ext cx="7593877" cy="49120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2579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3341B-2843-4FB3-844C-EB6C74DC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Виртуальная память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2C7B730-686A-48B3-8C9E-A7A12B3F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24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C127A-DB9A-4C21-AA62-8B2038E4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Виртуальная память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7EF105-9F27-411F-924E-3DBD86F2B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611" y="1723775"/>
            <a:ext cx="5057504" cy="3538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*все адреса теперь виртуальные*</a:t>
            </a:r>
          </a:p>
          <a:p>
            <a:endParaRPr lang="ru-RU" sz="2400" dirty="0"/>
          </a:p>
          <a:p>
            <a:r>
              <a:rPr lang="ru-RU" sz="2400" dirty="0"/>
              <a:t>Изоляция процессов</a:t>
            </a:r>
          </a:p>
          <a:p>
            <a:r>
              <a:rPr lang="ru-RU" sz="2400" dirty="0"/>
              <a:t>Расширение доступной памяти</a:t>
            </a:r>
          </a:p>
          <a:p>
            <a:r>
              <a:rPr lang="ru-RU" sz="2400" dirty="0"/>
              <a:t>Абстракция над доступом к ресурсам (</a:t>
            </a:r>
            <a:r>
              <a:rPr lang="en-US" sz="2400" dirty="0" err="1"/>
              <a:t>mmap</a:t>
            </a:r>
            <a:r>
              <a:rPr lang="ru-RU" sz="2400" dirty="0"/>
              <a:t>, </a:t>
            </a:r>
            <a:r>
              <a:rPr lang="en-US" sz="2400" dirty="0"/>
              <a:t>DMA,…)</a:t>
            </a:r>
            <a:endParaRPr lang="ru-RU" sz="2400" dirty="0"/>
          </a:p>
          <a:p>
            <a:endParaRPr lang="ru-RU" sz="2400" dirty="0"/>
          </a:p>
          <a:p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DC6F07-14B4-4A4A-B9CC-2914EA9E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4BDCDB-6BA8-48DE-BA9C-F9F0E0F4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11" y="1809364"/>
            <a:ext cx="5955731" cy="3239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404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49EFD-9E08-40B3-A861-EB3C9D9B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Виртуальная память: детали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C47D8B-AA61-4047-AE70-8E2F5AF2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3296D7-2864-4530-B157-B43B6DB5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2" y="5450505"/>
            <a:ext cx="5902232" cy="108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B0E24C-1A80-4B80-A6D7-11742B62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2" y="1528766"/>
            <a:ext cx="4857206" cy="462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16D331AC-2A73-4B09-BD02-250A53551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2" y="1690688"/>
            <a:ext cx="6119949" cy="35388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Page Table</a:t>
            </a:r>
          </a:p>
          <a:p>
            <a:r>
              <a:rPr lang="ru-RU" sz="2000" dirty="0"/>
              <a:t>3 уровня (9 бит × 3) </a:t>
            </a:r>
            <a:r>
              <a:rPr lang="en-US" sz="2000" dirty="0"/>
              <a:t>Page Directory’</a:t>
            </a:r>
            <a:r>
              <a:rPr lang="ru-RU" sz="2000" dirty="0"/>
              <a:t>й</a:t>
            </a:r>
          </a:p>
          <a:p>
            <a:r>
              <a:rPr lang="ru-RU" sz="2000" u="sng" dirty="0"/>
              <a:t>Буквально</a:t>
            </a:r>
            <a:r>
              <a:rPr lang="ru-RU" sz="2000" dirty="0"/>
              <a:t> страницы (4Кбайт) физической памяти</a:t>
            </a:r>
          </a:p>
          <a:p>
            <a:r>
              <a:rPr lang="ru-RU" sz="2000" dirty="0"/>
              <a:t>Трансляция </a:t>
            </a:r>
            <a:r>
              <a:rPr lang="en-US" sz="2000" dirty="0"/>
              <a:t>VA </a:t>
            </a:r>
            <a:r>
              <a:rPr lang="ru-RU" sz="2000" dirty="0"/>
              <a:t>в офсеты (12 бит ↦ 4096 байт)</a:t>
            </a:r>
            <a:endParaRPr lang="en-US" sz="2000" dirty="0"/>
          </a:p>
          <a:p>
            <a:r>
              <a:rPr lang="ru-RU" sz="2000" dirty="0"/>
              <a:t>Флаги доступа к </a:t>
            </a:r>
            <a:r>
              <a:rPr lang="en-US" sz="2000" dirty="0"/>
              <a:t>PPN</a:t>
            </a:r>
            <a:endParaRPr lang="ru-RU" sz="2000" dirty="0"/>
          </a:p>
          <a:p>
            <a:r>
              <a:rPr lang="en-US" sz="2000" dirty="0"/>
              <a:t>Page-fault Exception </a:t>
            </a:r>
            <a:r>
              <a:rPr lang="ru-RU" sz="2000" dirty="0"/>
              <a:t>при ошибке доступа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/>
              <a:t>RISC-V</a:t>
            </a:r>
          </a:p>
          <a:p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satp</a:t>
            </a:r>
            <a:r>
              <a:rPr lang="en-US" sz="2000" dirty="0"/>
              <a:t> — </a:t>
            </a:r>
            <a:r>
              <a:rPr lang="ru-RU" sz="2000" dirty="0"/>
              <a:t>регистр с </a:t>
            </a:r>
            <a:r>
              <a:rPr lang="en-US" sz="2000" dirty="0"/>
              <a:t>“</a:t>
            </a:r>
            <a:r>
              <a:rPr lang="ru-RU" sz="2000" dirty="0"/>
              <a:t>указателем</a:t>
            </a:r>
            <a:r>
              <a:rPr lang="en-US" sz="2000" dirty="0"/>
              <a:t>”</a:t>
            </a:r>
            <a:r>
              <a:rPr lang="ru-RU" sz="2000" dirty="0"/>
              <a:t> на корневую </a:t>
            </a:r>
            <a:r>
              <a:rPr lang="en-US" sz="2000" dirty="0"/>
              <a:t>PD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7517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54FD827F-0290-493C-8B65-644D6DDC7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66" y="0"/>
            <a:ext cx="7951452" cy="6858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CEBF2D0-D01F-41E7-BACA-DC361106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33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0F555-20E7-4C86-B67F-8C10BF05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Рассмотрим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57219B-5D39-41ED-BE98-4B83780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Запуск ОС и режимы работы процессора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Виртуальная память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Система прерываний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Многопоточность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Планировщик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* Файловая система</a:t>
            </a:r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89EE20-90AF-41A1-8CE9-B354FAEC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904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AADE66-E32B-4595-A44C-AB6C8CC3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DD0D1B-DB24-4705-9F68-17A4BB8E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65" y="681037"/>
            <a:ext cx="4854659" cy="516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DA9774-F1F5-4BC8-87FC-0487FDC94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969" y="681037"/>
            <a:ext cx="4734831" cy="516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492DBF-82BF-46C5-8FC9-F7DB3BC54C11}"/>
              </a:ext>
            </a:extLst>
          </p:cNvPr>
          <p:cNvSpPr/>
          <p:nvPr/>
        </p:nvSpPr>
        <p:spPr>
          <a:xfrm>
            <a:off x="775105" y="6094740"/>
            <a:ext cx="5033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hlinkClick r:id="rId5"/>
              </a:rPr>
              <a:t>riscv.org/wp-content/uploads/2017/05/riscv-privileged-v1.10.pdf</a:t>
            </a:r>
            <a:endParaRPr lang="en-US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16321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E40663-523E-4AE3-BBE9-77D0C1A5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BCCEF-CD89-453A-A935-3E99E5A8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84" y="426776"/>
            <a:ext cx="5771032" cy="5564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DE3323F-8E26-41D3-9AA5-D10FE852EA2F}"/>
              </a:ext>
            </a:extLst>
          </p:cNvPr>
          <p:cNvSpPr/>
          <p:nvPr/>
        </p:nvSpPr>
        <p:spPr>
          <a:xfrm>
            <a:off x="3124674" y="6123447"/>
            <a:ext cx="64182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hlinkClick r:id="rId3"/>
              </a:rPr>
              <a:t>riscv.org/</a:t>
            </a:r>
            <a:r>
              <a:rPr lang="ru-RU" sz="1400" dirty="0" err="1">
                <a:hlinkClick r:id="rId3"/>
              </a:rPr>
              <a:t>wp-content</a:t>
            </a:r>
            <a:r>
              <a:rPr lang="ru-RU" sz="1400" dirty="0">
                <a:hlinkClick r:id="rId3"/>
              </a:rPr>
              <a:t>/</a:t>
            </a:r>
            <a:r>
              <a:rPr lang="ru-RU" sz="1400" dirty="0" err="1">
                <a:hlinkClick r:id="rId3"/>
              </a:rPr>
              <a:t>uploads</a:t>
            </a:r>
            <a:r>
              <a:rPr lang="ru-RU" sz="1400" dirty="0">
                <a:hlinkClick r:id="rId3"/>
              </a:rPr>
              <a:t>/2017/05/riscv-privileged-v1.10.pdf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774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2AC486-0AD3-49CE-8067-29595C96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464958-362E-4135-8426-365B6C59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671" y="412276"/>
            <a:ext cx="6750657" cy="5528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AB42D37-D93C-4181-B8E2-1234E86D7B11}"/>
              </a:ext>
            </a:extLst>
          </p:cNvPr>
          <p:cNvSpPr/>
          <p:nvPr/>
        </p:nvSpPr>
        <p:spPr>
          <a:xfrm>
            <a:off x="2645702" y="6202461"/>
            <a:ext cx="64182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hlinkClick r:id="rId3"/>
              </a:rPr>
              <a:t>riscv.org/</a:t>
            </a:r>
            <a:r>
              <a:rPr lang="ru-RU" sz="1400" dirty="0" err="1">
                <a:hlinkClick r:id="rId3"/>
              </a:rPr>
              <a:t>wp-content</a:t>
            </a:r>
            <a:r>
              <a:rPr lang="ru-RU" sz="1400" dirty="0">
                <a:hlinkClick r:id="rId3"/>
              </a:rPr>
              <a:t>/</a:t>
            </a:r>
            <a:r>
              <a:rPr lang="ru-RU" sz="1400" dirty="0" err="1">
                <a:hlinkClick r:id="rId3"/>
              </a:rPr>
              <a:t>uploads</a:t>
            </a:r>
            <a:r>
              <a:rPr lang="ru-RU" sz="1400" dirty="0">
                <a:hlinkClick r:id="rId3"/>
              </a:rPr>
              <a:t>/2017/05/riscv-privileged-v1.10.pdf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2003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37A9F6-6E3B-4167-A7D9-2134F88B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2C0746-79DF-4E1B-A107-2B387ADEC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599680"/>
            <a:ext cx="10069330" cy="5658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9984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9AB7D-3B72-4F98-9690-742AC5E2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Адресное пространство </a:t>
            </a:r>
            <a:r>
              <a:rPr lang="en-US" dirty="0"/>
              <a:t>xv6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D687D-8E01-4A0A-80D4-ED4054C5F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34334"/>
            <a:ext cx="52578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Каждый процесс имеет определенную разметку адресов</a:t>
            </a:r>
          </a:p>
          <a:p>
            <a:r>
              <a:rPr lang="ru-RU" sz="2000" dirty="0"/>
              <a:t>Ядро начинается после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0x80000000</a:t>
            </a:r>
          </a:p>
          <a:p>
            <a:r>
              <a:rPr lang="ru-RU" sz="2000" dirty="0">
                <a:cs typeface="Cascadia Mono" panose="020B0609020000020004" pitchFamily="49" charset="0"/>
              </a:rPr>
              <a:t>Ниже находится память устройств</a:t>
            </a:r>
          </a:p>
          <a:p>
            <a:r>
              <a:rPr lang="ru-RU" sz="2000" dirty="0">
                <a:cs typeface="Cascadia Mono" panose="020B0609020000020004" pitchFamily="49" charset="0"/>
              </a:rPr>
              <a:t>Ядро имеет прямую адресацию по всей физической памяти</a:t>
            </a:r>
          </a:p>
          <a:p>
            <a:r>
              <a:rPr lang="ru-RU" sz="2000" dirty="0">
                <a:cs typeface="Cascadia Mono" panose="020B0609020000020004" pitchFamily="49" charset="0"/>
              </a:rPr>
              <a:t>У пользовательского процесса есть 2 стека: для</a:t>
            </a:r>
            <a:r>
              <a:rPr lang="en-US" sz="2000" dirty="0">
                <a:cs typeface="Cascadia Mono" panose="020B0609020000020004" pitchFamily="49" charset="0"/>
              </a:rPr>
              <a:t> User-space </a:t>
            </a:r>
            <a:r>
              <a:rPr lang="ru-RU" sz="2000" dirty="0">
                <a:cs typeface="Cascadia Mono" panose="020B0609020000020004" pitchFamily="49" charset="0"/>
              </a:rPr>
              <a:t>и</a:t>
            </a:r>
            <a:r>
              <a:rPr lang="en-US" sz="2000" dirty="0">
                <a:cs typeface="Cascadia Mono" panose="020B0609020000020004" pitchFamily="49" charset="0"/>
              </a:rPr>
              <a:t> Kernel-space</a:t>
            </a:r>
            <a:endParaRPr lang="ru-RU" sz="2000" dirty="0">
              <a:cs typeface="Cascadia Mono" panose="020B0609020000020004" pitchFamily="49" charset="0"/>
            </a:endParaRPr>
          </a:p>
          <a:p>
            <a:r>
              <a:rPr lang="ru-RU" sz="2000" dirty="0">
                <a:cs typeface="Cascadia Mono" panose="020B0609020000020004" pitchFamily="49" charset="0"/>
              </a:rPr>
              <a:t>Для защиты используются </a:t>
            </a:r>
            <a:r>
              <a:rPr lang="en-US" sz="2000" dirty="0">
                <a:cs typeface="Cascadia Mono" panose="020B0609020000020004" pitchFamily="49" charset="0"/>
              </a:rPr>
              <a:t>Guard page (</a:t>
            </a:r>
            <a:r>
              <a:rPr lang="ru-RU" sz="2000" dirty="0" err="1">
                <a:cs typeface="Cascadia Mono" panose="020B0609020000020004" pitchFamily="49" charset="0"/>
              </a:rPr>
              <a:t>неразмапленные</a:t>
            </a:r>
            <a:r>
              <a:rPr lang="ru-RU" sz="2000" dirty="0">
                <a:cs typeface="Cascadia Mono" panose="020B0609020000020004" pitchFamily="49" charset="0"/>
              </a:rPr>
              <a:t> страницы</a:t>
            </a:r>
            <a:r>
              <a:rPr lang="en-US" sz="2000" dirty="0">
                <a:cs typeface="Cascadia Mono" panose="020B0609020000020004" pitchFamily="49" charset="0"/>
              </a:rPr>
              <a:t>)</a:t>
            </a:r>
            <a:endParaRPr lang="ru-RU" sz="2000" dirty="0"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ru-RU" sz="2000" dirty="0">
              <a:cs typeface="Cascadia Mono" panose="020B06090200000200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CF1DF9-119A-4F28-B4BA-02B868A1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6A7588-2F5A-4845-B278-351E9844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48" y="1529157"/>
            <a:ext cx="5556069" cy="4656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728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8870C-E816-4DB9-A157-88E2D352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Адресное пространство </a:t>
            </a:r>
            <a:r>
              <a:rPr lang="en-US" dirty="0"/>
              <a:t>xv6: </a:t>
            </a:r>
            <a:r>
              <a:rPr lang="ru-RU" dirty="0"/>
              <a:t>детали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972A05-5AD3-4868-9A8D-1A115C140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sz="2000" dirty="0"/>
              <a:t>Для создания</a:t>
            </a:r>
            <a:r>
              <a:rPr lang="en-US" sz="2000" dirty="0"/>
              <a:t> Page Table </a:t>
            </a:r>
            <a:r>
              <a:rPr lang="ru-RU" sz="2000" dirty="0"/>
              <a:t>для каждого процесса используются функции модуля 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kernel/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vm.c</a:t>
            </a:r>
            <a:endParaRPr lang="ru-RU" sz="2000" dirty="0"/>
          </a:p>
          <a:p>
            <a:pPr lvl="1"/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walk</a:t>
            </a:r>
            <a:r>
              <a:rPr lang="en-US" sz="1800" dirty="0"/>
              <a:t> — </a:t>
            </a:r>
            <a:r>
              <a:rPr lang="ru-RU" sz="1800" dirty="0"/>
              <a:t>функция</a:t>
            </a:r>
            <a:r>
              <a:rPr lang="en-US" sz="1800" dirty="0"/>
              <a:t> </a:t>
            </a:r>
            <a:r>
              <a:rPr lang="ru-RU" sz="1800" dirty="0"/>
              <a:t>проходящая (3 обращения) по </a:t>
            </a:r>
            <a:r>
              <a:rPr lang="en-US" sz="1800" dirty="0"/>
              <a:t>Page Table </a:t>
            </a:r>
            <a:r>
              <a:rPr lang="ru-RU" sz="1800" dirty="0"/>
              <a:t>для вычисления </a:t>
            </a:r>
            <a:r>
              <a:rPr lang="en-US" sz="1800" dirty="0"/>
              <a:t>PPN</a:t>
            </a:r>
          </a:p>
          <a:p>
            <a:pPr lvl="2"/>
            <a:r>
              <a:rPr lang="ru-RU" sz="1400" dirty="0"/>
              <a:t>Отсюда </a:t>
            </a:r>
            <a:r>
              <a:rPr lang="ru-RU" sz="1400" i="1" dirty="0"/>
              <a:t>медленные</a:t>
            </a:r>
            <a:r>
              <a:rPr lang="en-US" sz="1400" i="1" dirty="0"/>
              <a:t> </a:t>
            </a:r>
            <a:r>
              <a:rPr lang="ru-RU" sz="1400" dirty="0" err="1"/>
              <a:t>аллокации</a:t>
            </a:r>
            <a:r>
              <a:rPr lang="ru-RU" sz="1400" dirty="0"/>
              <a:t> и </a:t>
            </a:r>
            <a:r>
              <a:rPr lang="ru-RU" sz="1400" i="1" dirty="0"/>
              <a:t>быстрая</a:t>
            </a:r>
            <a:r>
              <a:rPr lang="ru-RU" sz="1400" dirty="0"/>
              <a:t> виртуальная память</a:t>
            </a:r>
          </a:p>
          <a:p>
            <a:pPr lvl="1"/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kvmmap</a:t>
            </a:r>
            <a:r>
              <a:rPr lang="en-US" sz="1800" dirty="0"/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kvmmake</a:t>
            </a:r>
            <a:r>
              <a:rPr lang="en-US" sz="1800" dirty="0"/>
              <a:t>, …  — </a:t>
            </a:r>
            <a:r>
              <a:rPr lang="ru-RU" sz="1800" dirty="0"/>
              <a:t>разметка </a:t>
            </a:r>
            <a:r>
              <a:rPr lang="en-US" sz="1800" dirty="0"/>
              <a:t>VA </a:t>
            </a:r>
            <a:r>
              <a:rPr lang="ru-RU" sz="1800" dirty="0"/>
              <a:t>ядра</a:t>
            </a:r>
            <a:endParaRPr lang="en-US" sz="1800" dirty="0"/>
          </a:p>
          <a:p>
            <a:pPr lvl="1"/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uvmmap</a:t>
            </a:r>
            <a:r>
              <a:rPr lang="en-US" sz="1800" dirty="0"/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uvmcreate</a:t>
            </a:r>
            <a:r>
              <a:rPr lang="en-US" sz="1800" dirty="0"/>
              <a:t>, … —  </a:t>
            </a:r>
            <a:r>
              <a:rPr lang="ru-RU" sz="1800" dirty="0"/>
              <a:t>разметка </a:t>
            </a:r>
            <a:r>
              <a:rPr lang="en-US" sz="1800" dirty="0"/>
              <a:t>VA </a:t>
            </a:r>
            <a:r>
              <a:rPr lang="ru-RU" sz="1800" dirty="0"/>
              <a:t>пользователя</a:t>
            </a:r>
            <a:endParaRPr lang="en-US" sz="1800" dirty="0"/>
          </a:p>
          <a:p>
            <a:pPr lvl="2"/>
            <a:endParaRPr lang="ru-RU" sz="1400" dirty="0"/>
          </a:p>
          <a:p>
            <a:r>
              <a:rPr lang="ru-RU" sz="2200" dirty="0"/>
              <a:t>Для </a:t>
            </a:r>
            <a:r>
              <a:rPr lang="ru-RU" sz="2200" dirty="0" err="1"/>
              <a:t>аллокаций</a:t>
            </a:r>
            <a:r>
              <a:rPr lang="ru-RU" sz="2200" dirty="0"/>
              <a:t> памяти используются функции из </a:t>
            </a: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kernel/</a:t>
            </a:r>
            <a:r>
              <a:rPr lang="en-US" sz="2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kalloc.c</a:t>
            </a: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kalloc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cs typeface="Cascadia Code" panose="020B0609020000020004" pitchFamily="49" charset="0"/>
              </a:rPr>
              <a:t>― </a:t>
            </a:r>
            <a:r>
              <a:rPr lang="ru-RU" sz="1800" dirty="0">
                <a:cs typeface="Cascadia Code" panose="020B0609020000020004" pitchFamily="49" charset="0"/>
              </a:rPr>
              <a:t>размечает свободную страницу в виртуальной памяти</a:t>
            </a:r>
          </a:p>
          <a:p>
            <a:pPr lvl="1"/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kfree</a:t>
            </a:r>
            <a:r>
              <a:rPr lang="en-US" sz="18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800" dirty="0">
                <a:cs typeface="Cascadia Code" panose="020B0609020000020004" pitchFamily="49" charset="0"/>
              </a:rPr>
              <a:t>— </a:t>
            </a:r>
            <a:r>
              <a:rPr lang="ru-RU" sz="1800" dirty="0">
                <a:cs typeface="Cascadia Code" panose="020B0609020000020004" pitchFamily="49" charset="0"/>
              </a:rPr>
              <a:t>удаляет разметку страницы из </a:t>
            </a:r>
            <a:r>
              <a:rPr lang="ru-RU" sz="1800" dirty="0" err="1">
                <a:cs typeface="Cascadia Code" panose="020B0609020000020004" pitchFamily="49" charset="0"/>
              </a:rPr>
              <a:t>вирт</a:t>
            </a:r>
            <a:r>
              <a:rPr lang="ru-RU" sz="1800" dirty="0">
                <a:cs typeface="Cascadia Code" panose="020B0609020000020004" pitchFamily="49" charset="0"/>
              </a:rPr>
              <a:t>. памяти</a:t>
            </a:r>
            <a:endParaRPr lang="en-US" sz="1800" dirty="0">
              <a:cs typeface="Cascadia Code" panose="020B0609020000020004" pitchFamily="49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D5BF6F-6463-4636-93AE-3CD61226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25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F3E2514-4378-4D5E-ACBD-8534D1925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205" y="2078174"/>
            <a:ext cx="5373357" cy="32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331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939FA0-6198-4DF7-BFD2-64F54E96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872F5A-65C1-46C6-BD33-0DD45E911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" t="962" r="487" b="1338"/>
          <a:stretch/>
        </p:blipFill>
        <p:spPr>
          <a:xfrm>
            <a:off x="1097279" y="574766"/>
            <a:ext cx="10040983" cy="56866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162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C99248-15DA-4771-92BB-F01B4F01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7E6301-E5F0-41A0-B023-B0C81F3C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594917"/>
            <a:ext cx="10069330" cy="56681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0551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186DD7-753C-4DD3-896F-20239E4C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Система прерываний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B8812C-3C41-4683-A93D-F7580E34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166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88CD09-496A-4EA1-9D3F-1FB2D46F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Система прерываний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5A04F1-584B-4341-8DB6-A3EB3C342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35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3 </a:t>
            </a:r>
            <a:r>
              <a:rPr lang="ru-RU" sz="2400" dirty="0"/>
              <a:t>типа событий вызывающих </a:t>
            </a:r>
            <a:r>
              <a:rPr lang="en-US" sz="2400" i="1" dirty="0"/>
              <a:t>trap</a:t>
            </a:r>
            <a:r>
              <a:rPr lang="ru-RU" sz="2400" dirty="0"/>
              <a:t>:</a:t>
            </a:r>
          </a:p>
          <a:p>
            <a:pPr lvl="1"/>
            <a:r>
              <a:rPr lang="ru-RU" sz="2000" dirty="0"/>
              <a:t>Системный вызов (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ecall</a:t>
            </a:r>
            <a:r>
              <a:rPr lang="ru-RU" sz="2000" dirty="0"/>
              <a:t>)</a:t>
            </a:r>
            <a:endParaRPr lang="en-US" sz="2000" dirty="0"/>
          </a:p>
          <a:p>
            <a:pPr lvl="1"/>
            <a:r>
              <a:rPr lang="ru-RU" sz="2000" dirty="0"/>
              <a:t>Исключение процессора</a:t>
            </a:r>
          </a:p>
          <a:p>
            <a:pPr lvl="1"/>
            <a:r>
              <a:rPr lang="ru-RU" sz="2000" dirty="0"/>
              <a:t>Прерывание устройством</a:t>
            </a:r>
          </a:p>
          <a:p>
            <a:r>
              <a:rPr lang="ru-RU" sz="2400" dirty="0"/>
              <a:t>Повышается уровень разрешений процессора</a:t>
            </a:r>
            <a:endParaRPr lang="en-US" sz="2400" dirty="0"/>
          </a:p>
          <a:p>
            <a:r>
              <a:rPr lang="ru-RU" sz="2400" dirty="0"/>
              <a:t>Выполнение передается специальному коду ядра</a:t>
            </a:r>
          </a:p>
          <a:p>
            <a:r>
              <a:rPr lang="ru-RU" sz="2400" dirty="0"/>
              <a:t>Ядро проверяет причину прерывания и соответствующе реагирует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84FF41-EF34-40CF-A9D4-E4046C81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29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ACAFD1-E665-45DC-94E2-AAB8B1BB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475" y="1690688"/>
            <a:ext cx="5001911" cy="3665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139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F0A18-F94E-4957-A7CE-DBE12314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Дисклеймер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7063D7-CF41-4D45-8CE3-5A767F67E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736" y="1825625"/>
            <a:ext cx="10311063" cy="4667250"/>
          </a:xfrm>
        </p:spPr>
        <p:txBody>
          <a:bodyPr>
            <a:normAutofit/>
          </a:bodyPr>
          <a:lstStyle/>
          <a:p>
            <a:r>
              <a:rPr lang="ru-RU" dirty="0"/>
              <a:t>Я такой же студент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Смотри</a:t>
            </a:r>
          </a:p>
          <a:p>
            <a:r>
              <a:rPr lang="en-US" dirty="0"/>
              <a:t>se.ifmo.ru/</a:t>
            </a:r>
            <a:r>
              <a:rPr lang="en-US" dirty="0" err="1"/>
              <a:t>os</a:t>
            </a:r>
            <a:endParaRPr lang="en-US" dirty="0"/>
          </a:p>
          <a:p>
            <a:r>
              <a:rPr lang="en-US" dirty="0"/>
              <a:t>gitlab.se.ifmo.ru/computer-systems/</a:t>
            </a:r>
            <a:r>
              <a:rPr lang="en-US" dirty="0" err="1"/>
              <a:t>csa</a:t>
            </a:r>
            <a:r>
              <a:rPr lang="en-US" dirty="0"/>
              <a:t>-rolling</a:t>
            </a:r>
            <a:endParaRPr lang="ru-RU" dirty="0"/>
          </a:p>
          <a:p>
            <a:r>
              <a:rPr lang="en-US" dirty="0"/>
              <a:t>xv6-book &amp; </a:t>
            </a:r>
            <a:r>
              <a:rPr lang="ru-RU" dirty="0"/>
              <a:t>исходники</a:t>
            </a:r>
            <a:endParaRPr lang="en-US" dirty="0"/>
          </a:p>
          <a:p>
            <a:r>
              <a:rPr lang="ru-RU" dirty="0"/>
              <a:t>Спецификация </a:t>
            </a:r>
            <a:r>
              <a:rPr lang="en-US" dirty="0"/>
              <a:t>RISC-V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AFF3F2-9050-4A49-9434-4F27F495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232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B3154-B43A-4C99-A397-60FC6C453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and Status Registers (CSRs)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83E423-F93C-4788-AF84-BD0A4083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8623" cy="466017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stvec</a:t>
            </a:r>
            <a:r>
              <a:rPr lang="ru-RU" dirty="0">
                <a:cs typeface="Cascadia Code" panose="020B0609020000020004" pitchFamily="49" charset="0"/>
              </a:rPr>
              <a:t> </a:t>
            </a:r>
            <a:r>
              <a:rPr lang="en-US" dirty="0">
                <a:cs typeface="Cascadia Code" panose="020B0609020000020004" pitchFamily="49" charset="0"/>
              </a:rPr>
              <a:t>— </a:t>
            </a:r>
            <a:r>
              <a:rPr lang="ru-RU" dirty="0">
                <a:cs typeface="Cascadia Code" panose="020B0609020000020004" pitchFamily="49" charset="0"/>
              </a:rPr>
              <a:t>адрес обработчика прерывания, установленный ядром;</a:t>
            </a:r>
            <a:endParaRPr lang="ru-RU" dirty="0"/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sepc</a:t>
            </a:r>
            <a:r>
              <a:rPr lang="en-US" dirty="0"/>
              <a:t>: </a:t>
            </a:r>
            <a:r>
              <a:rPr lang="ru-RU" dirty="0"/>
              <a:t>— сохраненный </a:t>
            </a:r>
            <a:r>
              <a:rPr lang="en-US" dirty="0"/>
              <a:t>program counter </a:t>
            </a:r>
            <a:r>
              <a:rPr lang="ru-RU" dirty="0"/>
              <a:t>во время </a:t>
            </a:r>
            <a:r>
              <a:rPr lang="ru-RU" dirty="0" err="1"/>
              <a:t>перрывания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sret</a:t>
            </a:r>
            <a:r>
              <a:rPr lang="en-US" dirty="0"/>
              <a:t> </a:t>
            </a:r>
            <a:r>
              <a:rPr lang="ru-RU" dirty="0"/>
              <a:t>вернет при выходе из </a:t>
            </a:r>
            <a:r>
              <a:rPr lang="en-US" i="1" dirty="0"/>
              <a:t>trap</a:t>
            </a:r>
            <a:r>
              <a:rPr lang="en-US" dirty="0"/>
              <a:t> </a:t>
            </a:r>
            <a:r>
              <a:rPr lang="ru-RU" dirty="0"/>
              <a:t>значение обратно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sepc</a:t>
            </a:r>
            <a:r>
              <a:rPr lang="en-US" dirty="0"/>
              <a:t> </a:t>
            </a:r>
            <a:r>
              <a:rPr lang="ru-RU" dirty="0"/>
              <a:t>→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pc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lang="ru-RU" dirty="0"/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scause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dirty="0"/>
              <a:t>— код причины прерывания;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sscratch</a:t>
            </a:r>
            <a:r>
              <a:rPr lang="en-US" dirty="0"/>
              <a:t> </a:t>
            </a:r>
            <a:r>
              <a:rPr lang="ru-RU" dirty="0"/>
              <a:t>— вспомогательный регистр для временного сохранения значения другого регистра</a:t>
            </a:r>
            <a:r>
              <a:rPr lang="en-US" dirty="0"/>
              <a:t>. </a:t>
            </a:r>
            <a:endParaRPr lang="ru-RU" dirty="0"/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sstatus</a:t>
            </a:r>
            <a:r>
              <a:rPr lang="ru-RU" dirty="0">
                <a:cs typeface="Cascadia Code" panose="020B0609020000020004" pitchFamily="49" charset="0"/>
              </a:rPr>
              <a:t> —</a:t>
            </a:r>
            <a:r>
              <a:rPr lang="en-US" dirty="0"/>
              <a:t> </a:t>
            </a:r>
            <a:r>
              <a:rPr lang="ru-RU" dirty="0"/>
              <a:t>содержит </a:t>
            </a:r>
          </a:p>
          <a:p>
            <a:pPr lvl="1"/>
            <a:r>
              <a:rPr lang="ru-RU" dirty="0"/>
              <a:t>бит</a:t>
            </a:r>
            <a:r>
              <a:rPr lang="en-US" dirty="0"/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SIE</a:t>
            </a:r>
            <a:r>
              <a:rPr lang="en-US" dirty="0"/>
              <a:t> </a:t>
            </a:r>
            <a:r>
              <a:rPr lang="ru-RU" dirty="0"/>
              <a:t>отвечающий за в</a:t>
            </a:r>
            <a:r>
              <a:rPr lang="en-US" dirty="0"/>
              <a:t>[</a:t>
            </a:r>
            <a:r>
              <a:rPr lang="ru-RU" dirty="0"/>
              <a:t>ы</a:t>
            </a:r>
            <a:r>
              <a:rPr lang="en-US" dirty="0"/>
              <a:t>]</a:t>
            </a:r>
            <a:r>
              <a:rPr lang="ru-RU" dirty="0" err="1"/>
              <a:t>ключение</a:t>
            </a:r>
            <a:r>
              <a:rPr lang="en-US" dirty="0"/>
              <a:t> </a:t>
            </a:r>
            <a:r>
              <a:rPr lang="ru-RU" dirty="0"/>
              <a:t>прерываний, </a:t>
            </a:r>
          </a:p>
          <a:p>
            <a:pPr lvl="1"/>
            <a:r>
              <a:rPr lang="ru-RU" dirty="0"/>
              <a:t>бит</a:t>
            </a:r>
            <a:r>
              <a:rPr lang="en-US" dirty="0"/>
              <a:t>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SPP</a:t>
            </a:r>
            <a:r>
              <a:rPr lang="ru-RU" dirty="0">
                <a:cs typeface="Cascadia Code" panose="020B0609020000020004" pitchFamily="49" charset="0"/>
              </a:rPr>
              <a:t> отвечающий за режим из которого пришло исключение, туда нужно будет вернуться с помощью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sret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312000-8359-4688-8B47-39ED52B1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493D56-D58B-45E3-A9B2-2B13A9EA8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731" y="1825625"/>
            <a:ext cx="4200583" cy="3595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695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73542-8446-4A22-B0CF-69919C04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Прерывания: ловкость рук и никакого мошенничества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BEA183-3368-4438-B727-8F0A0EAF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180" y="2244795"/>
            <a:ext cx="4080177" cy="4351338"/>
          </a:xfrm>
        </p:spPr>
        <p:txBody>
          <a:bodyPr>
            <a:normAutofit/>
          </a:bodyPr>
          <a:lstStyle/>
          <a:p>
            <a:r>
              <a:rPr lang="ru-RU" sz="2000" dirty="0"/>
              <a:t>Тут оказывается важным</a:t>
            </a:r>
            <a:r>
              <a:rPr lang="en-US" sz="2000" dirty="0"/>
              <a:t> </a:t>
            </a:r>
            <a:r>
              <a:rPr lang="ru-RU" sz="2000" dirty="0"/>
              <a:t>то, что </a:t>
            </a:r>
            <a:r>
              <a:rPr lang="en-US" sz="2000" dirty="0"/>
              <a:t>CPU </a:t>
            </a:r>
            <a:r>
              <a:rPr lang="ru-RU" sz="2000" dirty="0"/>
              <a:t>не сменяет </a:t>
            </a:r>
            <a:r>
              <a:rPr lang="en-US" sz="2000" dirty="0"/>
              <a:t>Page Table </a:t>
            </a:r>
            <a:r>
              <a:rPr lang="ru-RU" sz="2000" dirty="0"/>
              <a:t>после перехода в ядро и не сохраняет автоматически никакие регистры кроме </a:t>
            </a:r>
            <a:r>
              <a:rPr lang="en-US" sz="2000" dirty="0"/>
              <a:t>pc</a:t>
            </a:r>
            <a:endParaRPr lang="ru-RU" sz="2000" dirty="0"/>
          </a:p>
          <a:p>
            <a:r>
              <a:rPr lang="ru-RU" sz="2000" dirty="0"/>
              <a:t>Более легковесное прерывание</a:t>
            </a:r>
            <a:endParaRPr lang="en-US" sz="2000" dirty="0"/>
          </a:p>
          <a:p>
            <a:r>
              <a:rPr lang="ru-RU" sz="2000" dirty="0"/>
              <a:t>Обработчики </a:t>
            </a:r>
            <a:r>
              <a:rPr lang="en-US" sz="2000" dirty="0"/>
              <a:t>(</a:t>
            </a:r>
            <a:r>
              <a:rPr lang="en-US" sz="2000" i="1" dirty="0"/>
              <a:t>trampoline</a:t>
            </a:r>
            <a:r>
              <a:rPr lang="en-US" sz="2000" dirty="0"/>
              <a:t>) </a:t>
            </a:r>
            <a:r>
              <a:rPr lang="ru-RU" sz="2000" dirty="0"/>
              <a:t>должны быть на одинаковых адресах</a:t>
            </a:r>
          </a:p>
          <a:p>
            <a:endParaRPr lang="ru-RU" sz="2000" dirty="0"/>
          </a:p>
          <a:p>
            <a:r>
              <a:rPr lang="ru-RU" sz="2000" dirty="0"/>
              <a:t>Аналогично</a:t>
            </a:r>
            <a:r>
              <a:rPr lang="en-US" sz="2000" dirty="0"/>
              <a:t> </a:t>
            </a:r>
            <a:r>
              <a:rPr lang="ru-RU" sz="2000" dirty="0"/>
              <a:t>работает для прерываний по таймеру, но в </a:t>
            </a:r>
            <a:r>
              <a:rPr lang="en-US" sz="2000" dirty="0"/>
              <a:t>Machine mode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ECB9BA-CF58-478E-ABD6-875D5471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31</a:t>
            </a:fld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CEA4918-7A09-45D6-9D93-75742E70CBBE}"/>
              </a:ext>
            </a:extLst>
          </p:cNvPr>
          <p:cNvGrpSpPr/>
          <p:nvPr/>
        </p:nvGrpSpPr>
        <p:grpSpPr>
          <a:xfrm>
            <a:off x="331055" y="2244795"/>
            <a:ext cx="7001562" cy="3647799"/>
            <a:chOff x="461683" y="2091150"/>
            <a:chExt cx="7201906" cy="3760888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29655AE5-C06E-4AA2-A18F-51E2CE95C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728"/>
            <a:stretch/>
          </p:blipFill>
          <p:spPr>
            <a:xfrm>
              <a:off x="461684" y="2091150"/>
              <a:ext cx="7201905" cy="33421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20615DD-F452-4C68-960C-46E4CC953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" t="34962"/>
            <a:stretch/>
          </p:blipFill>
          <p:spPr>
            <a:xfrm>
              <a:off x="461683" y="5505080"/>
              <a:ext cx="7201905" cy="3469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88244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E3FFA-BBD0-4DCA-98A7-BDFC5282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Прерывания</a:t>
            </a:r>
            <a:r>
              <a:rPr lang="en-US" dirty="0"/>
              <a:t>: user space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A822EA-FE1A-4EA0-83DC-314116C39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Для пользовательских процессов требуется дополнительно сохранять состояние перед переходом в ядро в отдельную страницу </a:t>
            </a:r>
            <a:r>
              <a:rPr lang="en-US" sz="2000" i="1" dirty="0" err="1"/>
              <a:t>trapframe</a:t>
            </a:r>
            <a:endParaRPr lang="ru-RU" sz="2000" i="1" dirty="0"/>
          </a:p>
          <a:p>
            <a:r>
              <a:rPr lang="en-US" sz="2000" i="1" dirty="0"/>
              <a:t>trampoline</a:t>
            </a:r>
            <a:r>
              <a:rPr lang="en-US" sz="2000" dirty="0"/>
              <a:t> </a:t>
            </a:r>
            <a:r>
              <a:rPr lang="ru-RU" sz="2000" dirty="0" err="1"/>
              <a:t>размаплена</a:t>
            </a:r>
            <a:r>
              <a:rPr lang="ru-RU" sz="2000" dirty="0"/>
              <a:t> у каждого процесса и в ядре, поэтому можно без проблем продолжать выполнение</a:t>
            </a:r>
            <a:endParaRPr lang="en-US" sz="2000" dirty="0"/>
          </a:p>
          <a:p>
            <a:r>
              <a:rPr lang="ru-RU" sz="2000" dirty="0"/>
              <a:t>Путь при прерывании в </a:t>
            </a:r>
            <a:r>
              <a:rPr lang="en-US" sz="2000" dirty="0"/>
              <a:t>user space:</a:t>
            </a:r>
            <a:endParaRPr lang="ru-RU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uservec</a:t>
            </a:r>
            <a:r>
              <a:rPr lang="en-US" sz="1800" dirty="0"/>
              <a:t> (kernel/trampoline.S:21)</a:t>
            </a:r>
            <a:r>
              <a:rPr lang="ru-RU" sz="1800" dirty="0"/>
              <a:t>, </a:t>
            </a:r>
            <a:endParaRPr lang="en-US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usertrap</a:t>
            </a:r>
            <a:r>
              <a:rPr lang="en-US" sz="1800" dirty="0"/>
              <a:t> (kernel/trap.c:37);</a:t>
            </a:r>
            <a:endParaRPr lang="ru-RU" sz="1800" dirty="0"/>
          </a:p>
          <a:p>
            <a:r>
              <a:rPr lang="ru-RU" sz="2000" dirty="0"/>
              <a:t>Путь при возврате из </a:t>
            </a:r>
            <a:r>
              <a:rPr lang="en-US" sz="2000" dirty="0"/>
              <a:t>kernel space: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usertrapret</a:t>
            </a:r>
            <a:r>
              <a:rPr lang="en-US" sz="1800" dirty="0"/>
              <a:t> (kernel/trap.c:90),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userret</a:t>
            </a:r>
            <a:r>
              <a:rPr lang="en-US" sz="1800" dirty="0"/>
              <a:t> (kernel/trampoline.S:101);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CACA90-4E03-47CB-91FE-41E051A9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32</a:t>
            </a:fld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DFB571F-5929-40DB-B975-1078D452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69" y="2137908"/>
            <a:ext cx="5373357" cy="32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861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ED052-D1B3-4D6F-8A95-7CA3B981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Прерывания: 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84B445-89E0-48EC-B2C0-1C64ECB12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прерывания, режимы работы и виртуальная память тесно связаны при обработке исключений</a:t>
            </a:r>
          </a:p>
          <a:p>
            <a:endParaRPr lang="ru-RU" sz="2400" dirty="0"/>
          </a:p>
          <a:p>
            <a:r>
              <a:rPr lang="en-US" sz="2400" dirty="0"/>
              <a:t>Copy-on-Write (</a:t>
            </a:r>
            <a:r>
              <a:rPr lang="en-US" sz="2400" dirty="0" err="1"/>
              <a:t>CoW</a:t>
            </a:r>
            <a:r>
              <a:rPr lang="en-US" sz="2400" dirty="0"/>
              <a:t>)</a:t>
            </a:r>
            <a:r>
              <a:rPr lang="ru-RU" sz="2400" dirty="0"/>
              <a:t> и </a:t>
            </a:r>
            <a:r>
              <a:rPr lang="en-US" sz="2400" dirty="0"/>
              <a:t>lazy allocation </a:t>
            </a:r>
          </a:p>
          <a:p>
            <a:pPr marL="457200" lvl="1" indent="0">
              <a:buNone/>
            </a:pPr>
            <a:r>
              <a:rPr lang="en-US" sz="2000" dirty="0"/>
              <a:t>— </a:t>
            </a:r>
            <a:r>
              <a:rPr lang="ru-RU" sz="2000" dirty="0"/>
              <a:t>обработка </a:t>
            </a:r>
            <a:r>
              <a:rPr lang="en-US" sz="2000" dirty="0"/>
              <a:t>Page Fault </a:t>
            </a:r>
            <a:r>
              <a:rPr lang="ru-RU" sz="2000" dirty="0"/>
              <a:t>исключения</a:t>
            </a:r>
          </a:p>
          <a:p>
            <a:r>
              <a:rPr lang="ru-RU" sz="2400" dirty="0"/>
              <a:t>Работа с устройствами</a:t>
            </a:r>
          </a:p>
          <a:p>
            <a:r>
              <a:rPr lang="ru-RU" sz="2400" dirty="0"/>
              <a:t>Разделение времени между процессами</a:t>
            </a:r>
          </a:p>
          <a:p>
            <a:r>
              <a:rPr lang="ru-RU" sz="2400" dirty="0"/>
              <a:t>…</a:t>
            </a:r>
            <a:endParaRPr lang="en-US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BEE187-67B0-48BF-9DEE-E9C317DE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4E65AD-6753-46A6-AB58-86B629F14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3167">
                        <a14:foregroundMark x1="17500" y1="31400" x2="16167" y2="48400"/>
                        <a14:foregroundMark x1="16167" y1="48400" x2="16167" y2="48400"/>
                        <a14:foregroundMark x1="85000" y1="57000" x2="86500" y2="73400"/>
                        <a14:foregroundMark x1="93167" y1="68800" x2="93167" y2="6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49" y="2591594"/>
            <a:ext cx="338328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202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E029F-7855-44A8-AEAD-74C6AA2E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Concurrency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037C6F-1759-4979-9C7E-25BA6577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696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FD86F-A919-494E-8484-3D4CDAF0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30DAAF-A96F-42E3-96DD-BE53C72B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202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Xv6</a:t>
            </a:r>
            <a:r>
              <a:rPr lang="ru-RU" sz="2400" dirty="0"/>
              <a:t> по умолчанию работает на 3 ядерном процессоре</a:t>
            </a:r>
            <a:endParaRPr lang="en-US" sz="2400" dirty="0"/>
          </a:p>
          <a:p>
            <a:r>
              <a:rPr lang="en-US" sz="2400" dirty="0"/>
              <a:t>Thread = CPU</a:t>
            </a:r>
            <a:endParaRPr lang="ru-RU" sz="2400" dirty="0"/>
          </a:p>
          <a:p>
            <a:r>
              <a:rPr lang="ru-RU" sz="2400" dirty="0"/>
              <a:t>Состояния гонки</a:t>
            </a:r>
          </a:p>
          <a:p>
            <a:pPr marL="0" indent="0">
              <a:buNone/>
            </a:pPr>
            <a:r>
              <a:rPr lang="ru-RU" sz="2400" dirty="0"/>
              <a:t>⇒ нужна синхронизация</a:t>
            </a:r>
          </a:p>
          <a:p>
            <a:pPr marL="0" indent="0">
              <a:buNone/>
            </a:pPr>
            <a:endParaRPr lang="ru-RU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EB14FE-3214-453A-A725-B03A22A6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80A666-ABD2-4604-A36A-6A2A1C5C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68" y="2802846"/>
            <a:ext cx="4674326" cy="899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456F55-83C1-4E9C-B329-C49FEDE4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558" y="1836631"/>
            <a:ext cx="2506036" cy="747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FFA67F-02C5-49F7-A205-DEC4100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268" y="3919074"/>
            <a:ext cx="2853539" cy="233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6569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CCE9B8-D25C-4703-8B40-DAF61E72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26" y="3940601"/>
            <a:ext cx="2728196" cy="241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4E4F3-267B-446F-A077-F70E29DB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Concurrency: </a:t>
            </a:r>
            <a:r>
              <a:rPr lang="ru-RU" dirty="0"/>
              <a:t>барьеры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9A4568-692D-49FB-B2A2-2B842D45A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7246" cy="4351338"/>
          </a:xfrm>
        </p:spPr>
        <p:txBody>
          <a:bodyPr/>
          <a:lstStyle/>
          <a:p>
            <a:r>
              <a:rPr lang="ru-RU" dirty="0"/>
              <a:t>Барьеры памяти:</a:t>
            </a:r>
          </a:p>
          <a:p>
            <a:r>
              <a:rPr lang="ru-RU" dirty="0" err="1"/>
              <a:t>Платформозависимые</a:t>
            </a:r>
            <a:r>
              <a:rPr lang="ru-RU" dirty="0"/>
              <a:t> инструкции для работы с кэшем процессора</a:t>
            </a:r>
            <a:endParaRPr lang="en-US" dirty="0"/>
          </a:p>
          <a:p>
            <a:r>
              <a:rPr lang="ru-RU" dirty="0"/>
              <a:t>Протоколы согласованности </a:t>
            </a:r>
            <a:r>
              <a:rPr lang="ru-RU" dirty="0" err="1"/>
              <a:t>кешей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r>
              <a:rPr lang="ru-RU" dirty="0"/>
              <a:t>Барьеры компилятора:</a:t>
            </a:r>
          </a:p>
          <a:p>
            <a:r>
              <a:rPr lang="ru-RU" dirty="0"/>
              <a:t>Любые ассемблерные вставки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5FE0AF-8A03-461D-BAF1-BF161A38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36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E4D94F-D40A-4327-806A-CD9871FBB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558355"/>
            <a:ext cx="3101609" cy="3055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993AEA0-47DE-4414-BDC7-03A27C30EA2F}"/>
              </a:ext>
            </a:extLst>
          </p:cNvPr>
          <p:cNvSpPr/>
          <p:nvPr/>
        </p:nvSpPr>
        <p:spPr>
          <a:xfrm>
            <a:off x="9429358" y="1250578"/>
            <a:ext cx="2367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hlinkClick r:id="rId4"/>
              </a:rPr>
              <a:t>habr.com/</a:t>
            </a:r>
            <a:r>
              <a:rPr lang="ru-RU" sz="1400" dirty="0" err="1">
                <a:hlinkClick r:id="rId4"/>
              </a:rPr>
              <a:t>ru</a:t>
            </a:r>
            <a:r>
              <a:rPr lang="ru-RU" sz="1400" dirty="0">
                <a:hlinkClick r:id="rId4"/>
              </a:rPr>
              <a:t>/</a:t>
            </a:r>
            <a:r>
              <a:rPr lang="ru-RU" sz="1400" dirty="0" err="1">
                <a:hlinkClick r:id="rId4"/>
              </a:rPr>
              <a:t>articles</a:t>
            </a:r>
            <a:r>
              <a:rPr lang="ru-RU" sz="1400" dirty="0">
                <a:hlinkClick r:id="rId4"/>
              </a:rPr>
              <a:t>/196548/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56271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ACCE9B8-D25C-4703-8B40-DAF61E72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41" y="3025045"/>
            <a:ext cx="2728196" cy="241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4E4F3-267B-446F-A077-F70E29DB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Concurrency: </a:t>
            </a:r>
            <a:r>
              <a:rPr lang="ru-RU" dirty="0"/>
              <a:t>атомарные операции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9A4568-692D-49FB-B2A2-2B842D45A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Либо полностью завершилась, либо не происходила</a:t>
            </a:r>
          </a:p>
          <a:p>
            <a:endParaRPr lang="ru-RU" sz="2000" dirty="0"/>
          </a:p>
          <a:p>
            <a:r>
              <a:rPr lang="en-US" sz="2000" dirty="0"/>
              <a:t>Compare-and-Swap</a:t>
            </a:r>
            <a:r>
              <a:rPr lang="ru-RU" sz="2000" dirty="0"/>
              <a:t> (</a:t>
            </a:r>
            <a:r>
              <a:rPr lang="en-US" sz="2000" dirty="0"/>
              <a:t>ABA-problem</a:t>
            </a:r>
            <a:r>
              <a:rPr lang="ru-RU" sz="2000" dirty="0"/>
              <a:t>)</a:t>
            </a:r>
            <a:endParaRPr lang="en-US" sz="2000" dirty="0"/>
          </a:p>
          <a:p>
            <a:r>
              <a:rPr lang="en-US" sz="2000" dirty="0"/>
              <a:t>Load-Linked / Store-Conditional</a:t>
            </a:r>
            <a:endParaRPr lang="ru-RU" sz="2000" dirty="0"/>
          </a:p>
          <a:p>
            <a:r>
              <a:rPr lang="ru-RU" sz="2000" dirty="0"/>
              <a:t>Стандартизованные семантики и модели памяти</a:t>
            </a:r>
          </a:p>
          <a:p>
            <a:pPr lvl="1"/>
            <a:r>
              <a:rPr lang="en-US" sz="1800" dirty="0">
                <a:hlinkClick r:id="rId3"/>
              </a:rPr>
              <a:t>gcc.gnu.org/onlinedocs/gcc-4.1.0/gcc/Atomic-Builtins.html</a:t>
            </a:r>
            <a:endParaRPr lang="ru-RU" sz="1800" dirty="0"/>
          </a:p>
          <a:p>
            <a:pPr lvl="1"/>
            <a:r>
              <a:rPr lang="en-US" sz="1800" dirty="0">
                <a:hlinkClick r:id="rId4"/>
              </a:rPr>
              <a:t>cppreference.com/w/cpp/atomic/atomic</a:t>
            </a:r>
            <a:endParaRPr lang="ru-RU" sz="1800" dirty="0"/>
          </a:p>
          <a:p>
            <a:pPr lvl="1"/>
            <a:endParaRPr lang="ru-RU" sz="1800" dirty="0"/>
          </a:p>
          <a:p>
            <a:r>
              <a:rPr lang="ru-RU" sz="2000" dirty="0"/>
              <a:t>Выравнивание памяти!</a:t>
            </a:r>
          </a:p>
          <a:p>
            <a:r>
              <a:rPr lang="en-US" sz="2000" dirty="0" err="1"/>
              <a:t>Lifelock</a:t>
            </a:r>
            <a:r>
              <a:rPr lang="en-US" sz="2000" dirty="0"/>
              <a:t> </a:t>
            </a:r>
            <a:r>
              <a:rPr lang="ru-RU" sz="2000" dirty="0"/>
              <a:t>на ровном месте: две атомарных переменных в одной </a:t>
            </a:r>
            <a:r>
              <a:rPr lang="ru-RU" sz="2000" dirty="0" err="1"/>
              <a:t>кеш</a:t>
            </a:r>
            <a:r>
              <a:rPr lang="ru-RU" sz="2000" dirty="0"/>
              <a:t> линии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5FE0AF-8A03-461D-BAF1-BF161A38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37</a:t>
            </a:fld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E997CA5-CD8B-40DD-B0C0-0DB871213CE2}"/>
              </a:ext>
            </a:extLst>
          </p:cNvPr>
          <p:cNvSpPr/>
          <p:nvPr/>
        </p:nvSpPr>
        <p:spPr>
          <a:xfrm>
            <a:off x="9518240" y="5547661"/>
            <a:ext cx="2367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hlinkClick r:id="rId5"/>
              </a:rPr>
              <a:t>habr.com/ru/articles/195948/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06055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15B70-1C8C-44E8-8FF6-10AAFE43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Блокировки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58F83A-66D4-4ED6-A3A1-2068B6448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9777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Специальные примитивы останавливающие выполнение кода потоком</a:t>
            </a:r>
          </a:p>
          <a:p>
            <a:endParaRPr lang="en-US" dirty="0"/>
          </a:p>
          <a:p>
            <a:r>
              <a:rPr lang="ru-RU" dirty="0"/>
              <a:t>Сохранение инварианта и последовательности</a:t>
            </a:r>
            <a:endParaRPr lang="en-US" dirty="0"/>
          </a:p>
          <a:p>
            <a:endParaRPr lang="ru-RU" dirty="0"/>
          </a:p>
          <a:p>
            <a:r>
              <a:rPr lang="ru-RU" dirty="0"/>
              <a:t>На основе атомарной операции в цикле</a:t>
            </a:r>
          </a:p>
          <a:p>
            <a:pPr lvl="1"/>
            <a:r>
              <a:rPr lang="en-US" dirty="0"/>
              <a:t>spinlock</a:t>
            </a:r>
            <a:endParaRPr lang="ru-RU" dirty="0"/>
          </a:p>
          <a:p>
            <a:r>
              <a:rPr lang="ru-RU" dirty="0"/>
              <a:t>или изменение состояния процесса в ОС</a:t>
            </a:r>
            <a:endParaRPr lang="en-US" dirty="0"/>
          </a:p>
          <a:p>
            <a:pPr lvl="1"/>
            <a:r>
              <a:rPr lang="en-US" dirty="0" err="1"/>
              <a:t>sleeplock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CA794C-733A-4CC6-94BC-D40641E7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372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9F3E16-9148-40B2-BA61-0E989B8C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988" y="3065131"/>
            <a:ext cx="2978332" cy="3210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42C437-54EE-4B00-B8C7-DEAA520C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11" y="2434012"/>
            <a:ext cx="4469802" cy="126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31C96-86CE-4B7F-9DB9-724F0212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Синхронизация в </a:t>
            </a:r>
            <a:r>
              <a:rPr lang="en-US" dirty="0"/>
              <a:t>xv6: spinlock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4A6ACF-2DE6-4957-BBB4-06021916A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451" y="1728940"/>
            <a:ext cx="5928360" cy="1567748"/>
          </a:xfrm>
        </p:spPr>
        <p:txBody>
          <a:bodyPr>
            <a:normAutofit fontScale="92500"/>
          </a:bodyPr>
          <a:lstStyle/>
          <a:p>
            <a:r>
              <a:rPr lang="ru-RU" sz="2400" dirty="0"/>
              <a:t>Простое отключение прерываний процессора</a:t>
            </a:r>
          </a:p>
          <a:p>
            <a:pPr lvl="1"/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push_off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endParaRPr lang="ru-RU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endParaRPr lang="ru-RU" sz="2000" dirty="0"/>
          </a:p>
          <a:p>
            <a:r>
              <a:rPr lang="ru-RU" sz="2400" dirty="0"/>
              <a:t>Атомарные операции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F92A39-354E-4BBC-88BD-E594C587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A49D30-E5C0-42AB-9CA4-4A0905737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990" y="1533679"/>
            <a:ext cx="4734200" cy="4741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0E6EF6-DEED-4EE0-8B93-CC6AF9543558}"/>
              </a:ext>
            </a:extLst>
          </p:cNvPr>
          <p:cNvSpPr/>
          <p:nvPr/>
        </p:nvSpPr>
        <p:spPr>
          <a:xfrm>
            <a:off x="509451" y="356131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__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sync_lock_test_and_set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__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sync_synchronize</a:t>
            </a:r>
            <a:endParaRPr lang="ru-RU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amoswap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 r, a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341530C-34D0-4228-B148-10E66E559CFE}"/>
              </a:ext>
            </a:extLst>
          </p:cNvPr>
          <p:cNvSpPr/>
          <p:nvPr/>
        </p:nvSpPr>
        <p:spPr>
          <a:xfrm>
            <a:off x="255810" y="5032911"/>
            <a:ext cx="35824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cs typeface="Cascadia Code" panose="020B0609020000020004" pitchFamily="49" charset="0"/>
              </a:rPr>
              <a:t>* Номер процессора нельзя получить в </a:t>
            </a:r>
            <a:r>
              <a:rPr lang="en-US" sz="1600" dirty="0">
                <a:cs typeface="Cascadia Code" panose="020B0609020000020004" pitchFamily="49" charset="0"/>
              </a:rPr>
              <a:t>S-mode, </a:t>
            </a:r>
            <a:r>
              <a:rPr lang="ru-RU" sz="1600" dirty="0">
                <a:cs typeface="Cascadia Code" panose="020B0609020000020004" pitchFamily="49" charset="0"/>
              </a:rPr>
              <a:t>поэтому он сохраняется во время </a:t>
            </a:r>
            <a:r>
              <a:rPr lang="en-US" sz="1600" dirty="0">
                <a:cs typeface="Cascadia Code" panose="020B0609020000020004" pitchFamily="49" charset="0"/>
              </a:rPr>
              <a:t>M-mode </a:t>
            </a:r>
            <a:r>
              <a:rPr lang="ru-RU" sz="1600" dirty="0">
                <a:cs typeface="Cascadia Code" panose="020B0609020000020004" pitchFamily="49" charset="0"/>
              </a:rPr>
              <a:t>в специальный регистр, который не может быть изменен в </a:t>
            </a:r>
            <a:r>
              <a:rPr lang="en-US" sz="1600" dirty="0">
                <a:cs typeface="Cascadia Code" panose="020B0609020000020004" pitchFamily="49" charset="0"/>
              </a:rPr>
              <a:t>U-mode (</a:t>
            </a:r>
            <a:r>
              <a:rPr lang="en-US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tp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↦ </a:t>
            </a:r>
            <a:r>
              <a:rPr lang="en-US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mycpu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ru-RU" sz="1600" dirty="0">
                <a:cs typeface="Cascadia Code" panose="020B0609020000020004" pitchFamily="49" charset="0"/>
              </a:rPr>
              <a:t>)</a:t>
            </a:r>
            <a:endParaRPr lang="en-US" sz="1600" dirty="0"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5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63443E-7A95-4AF5-9390-299A666C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871" y="4038539"/>
            <a:ext cx="4335118" cy="255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45DE4-9C81-4BA1-B14E-8763F90E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Операционная система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177020-B20C-4707-8EB3-14B164094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2044" cy="4318501"/>
          </a:xfrm>
        </p:spPr>
        <p:txBody>
          <a:bodyPr/>
          <a:lstStyle/>
          <a:p>
            <a:r>
              <a:rPr lang="ru-RU" dirty="0"/>
              <a:t>Разделение ресурсов компьютера между программами</a:t>
            </a:r>
          </a:p>
          <a:p>
            <a:r>
              <a:rPr lang="ru-RU" dirty="0"/>
              <a:t>Разработка программ</a:t>
            </a:r>
          </a:p>
          <a:p>
            <a:r>
              <a:rPr lang="ru-RU" dirty="0"/>
              <a:t>Уровень абстракции и изоляции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14DBDC-82A7-420A-B343-7D58D8E1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D586B7-CB1A-4E91-A612-666BA5AA0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41" y="1544426"/>
            <a:ext cx="4849208" cy="219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5055BF-AC08-447A-887F-6A1CBAD1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729" y="3310443"/>
            <a:ext cx="4624227" cy="2618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277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F30F62-B581-4F3E-BE43-6301F233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CB020A-9A43-4A75-8F85-F7322F382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" t="114" r="285" b="1041"/>
          <a:stretch/>
        </p:blipFill>
        <p:spPr>
          <a:xfrm>
            <a:off x="1051128" y="541333"/>
            <a:ext cx="9973923" cy="5659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199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54D43A63-E253-40B5-9DB4-035412521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050" y="4560185"/>
            <a:ext cx="5128664" cy="161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8BF8D-F63D-4D74-A07A-113DA679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Синхронизация в </a:t>
            </a:r>
            <a:r>
              <a:rPr lang="en-US" dirty="0"/>
              <a:t>xv6: </a:t>
            </a:r>
            <a:r>
              <a:rPr lang="en-US" dirty="0" err="1"/>
              <a:t>sleeplock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27F155-6D64-491A-A41B-35B756D8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B4B805-7F90-4924-A531-E6D3969C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868" y="2220172"/>
            <a:ext cx="4413893" cy="3956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12FA8E75-6D3D-4432-AF12-B2BB7F99454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28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Защита состояния через </a:t>
            </a:r>
            <a:r>
              <a:rPr lang="en-US" dirty="0"/>
              <a:t>spinlock</a:t>
            </a:r>
            <a:endParaRPr lang="ru-RU" dirty="0"/>
          </a:p>
          <a:p>
            <a:r>
              <a:rPr lang="ru-RU" dirty="0"/>
              <a:t>Проверка состояния и передача управления планировщику в цикле</a:t>
            </a:r>
          </a:p>
        </p:txBody>
      </p:sp>
    </p:spTree>
    <p:extLst>
      <p:ext uri="{BB962C8B-B14F-4D97-AF65-F5344CB8AC3E}">
        <p14:creationId xmlns:p14="http://schemas.microsoft.com/office/powerpoint/2010/main" val="905805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E029F-7855-44A8-AEAD-74C6AA2E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Планировщик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037C6F-1759-4979-9C7E-25BA6577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576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9C4B4-0E0B-413D-B884-DDF2CB8A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Планировщик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01D221-7005-4E94-BB9C-E93FDFFE0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737" cy="2278375"/>
          </a:xfrm>
        </p:spPr>
        <p:txBody>
          <a:bodyPr>
            <a:normAutofit/>
          </a:bodyPr>
          <a:lstStyle/>
          <a:p>
            <a:r>
              <a:rPr lang="ru-RU" sz="2400" dirty="0"/>
              <a:t>Разделение времени процессора между процессами</a:t>
            </a:r>
          </a:p>
          <a:p>
            <a:endParaRPr lang="ru-RU" sz="2400" dirty="0"/>
          </a:p>
          <a:p>
            <a:r>
              <a:rPr lang="ru-RU" sz="2400" dirty="0"/>
              <a:t>Переключение за счет смены контекста (регистров) потока</a:t>
            </a:r>
          </a:p>
          <a:p>
            <a:endParaRPr lang="ru-RU" sz="2400" dirty="0"/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1C9E4B0-CEE8-47D0-B568-36B99148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4DF8B-12F8-438E-BFF3-F58A0012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519" y="1690688"/>
            <a:ext cx="5599589" cy="227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F68CFC1D-9960-4BF8-837A-E3986F48C465}"/>
              </a:ext>
            </a:extLst>
          </p:cNvPr>
          <p:cNvSpPr txBox="1">
            <a:spLocks/>
          </p:cNvSpPr>
          <p:nvPr/>
        </p:nvSpPr>
        <p:spPr>
          <a:xfrm>
            <a:off x="496411" y="4971799"/>
            <a:ext cx="5599589" cy="2209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*"/>
            </a:pPr>
            <a:r>
              <a:rPr lang="ru-RU" sz="2000" dirty="0"/>
              <a:t>Процесс: </a:t>
            </a:r>
            <a:r>
              <a:rPr lang="ru-RU" sz="2000" i="1" dirty="0"/>
              <a:t>много задач на одном компьютере</a:t>
            </a:r>
          </a:p>
          <a:p>
            <a:pPr>
              <a:buFont typeface="Calibri" panose="020F0502020204030204" pitchFamily="34" charset="0"/>
              <a:buChar char="*"/>
            </a:pPr>
            <a:r>
              <a:rPr lang="ru-RU" sz="2000" dirty="0"/>
              <a:t>Поток: </a:t>
            </a:r>
            <a:r>
              <a:rPr lang="ru-RU" sz="2000" i="1" dirty="0"/>
              <a:t>одна задача на разных процессорах</a:t>
            </a:r>
            <a:endParaRPr lang="en-US" sz="2000" i="1" dirty="0"/>
          </a:p>
          <a:p>
            <a:pPr>
              <a:buFont typeface="Calibri" panose="020F0502020204030204" pitchFamily="34" charset="0"/>
              <a:buChar char="*"/>
            </a:pPr>
            <a:r>
              <a:rPr lang="ru-RU" sz="2000" i="1" dirty="0"/>
              <a:t>Ядро </a:t>
            </a:r>
            <a:r>
              <a:rPr lang="en-US" sz="2000" i="1" dirty="0"/>
              <a:t>CPU = </a:t>
            </a:r>
            <a:r>
              <a:rPr lang="ru-RU" sz="2000" i="1" dirty="0"/>
              <a:t>процессор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FD1F524-22C7-4F99-AD47-F4486B089A04}"/>
              </a:ext>
            </a:extLst>
          </p:cNvPr>
          <p:cNvSpPr txBox="1">
            <a:spLocks/>
          </p:cNvSpPr>
          <p:nvPr/>
        </p:nvSpPr>
        <p:spPr>
          <a:xfrm>
            <a:off x="6707499" y="4971799"/>
            <a:ext cx="4883609" cy="92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*"/>
            </a:pPr>
            <a:r>
              <a:rPr lang="en-US" sz="2000" dirty="0"/>
              <a:t>Scheduler-space</a:t>
            </a:r>
            <a:r>
              <a:rPr lang="en-US" sz="2000" i="1" dirty="0"/>
              <a:t>: event-loop </a:t>
            </a:r>
            <a:r>
              <a:rPr lang="ru-RU" sz="2000" i="1" dirty="0"/>
              <a:t>на каждый процессор (между </a:t>
            </a:r>
            <a:r>
              <a:rPr lang="en-US" sz="2000" i="1" dirty="0"/>
              <a:t>kernel/user-space’</a:t>
            </a:r>
            <a:r>
              <a:rPr lang="ru-RU" sz="2000" i="1" dirty="0" err="1"/>
              <a:t>ами</a:t>
            </a:r>
            <a:r>
              <a:rPr lang="ru-RU" sz="20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5741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D42533-A43B-4392-8429-C123AD5A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Планировщик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xv6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A63888-3852-4E1D-8CCA-587D5337A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550164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Round robin</a:t>
            </a:r>
            <a:endParaRPr lang="ru-RU" sz="2400" dirty="0"/>
          </a:p>
          <a:p>
            <a:r>
              <a:rPr lang="ru-RU" sz="2400" dirty="0"/>
              <a:t>6 состояний процесса</a:t>
            </a:r>
          </a:p>
          <a:p>
            <a:r>
              <a:rPr lang="ru-RU" sz="2400" dirty="0"/>
              <a:t>В процессе 1 поток</a:t>
            </a:r>
          </a:p>
          <a:p>
            <a:endParaRPr lang="ru-RU" sz="2400" dirty="0"/>
          </a:p>
          <a:p>
            <a:r>
              <a:rPr lang="en-US" sz="2400" b="1" dirty="0"/>
              <a:t>kernel/</a:t>
            </a:r>
            <a:r>
              <a:rPr lang="en-US" sz="2400" b="1" dirty="0" err="1"/>
              <a:t>proc.c</a:t>
            </a:r>
            <a:r>
              <a:rPr lang="en-US" sz="2400" dirty="0"/>
              <a:t>: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scheduler() </a:t>
            </a:r>
            <a:r>
              <a:rPr lang="en-US" sz="2000" dirty="0"/>
              <a:t>↔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sched() 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			  ⇅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			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swtch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			  ⇅</a:t>
            </a:r>
          </a:p>
          <a:p>
            <a:pPr marL="457200" lvl="1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yield()/sleep()/exit()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5E799A-2F29-4547-96C6-ADBD1BD2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3FCDC-E011-49C9-8327-B3D8902F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4" y="1669657"/>
            <a:ext cx="3945252" cy="4869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904784-4FB9-41C0-8DEC-94BB32B5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28" y="460919"/>
            <a:ext cx="2784130" cy="4856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D5604D-EE65-469E-9D23-739627866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6F7288-3ABD-4B6B-A505-B005E9BDB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" t="313" r="604" b="1449"/>
          <a:stretch/>
        </p:blipFill>
        <p:spPr>
          <a:xfrm>
            <a:off x="923109" y="574766"/>
            <a:ext cx="10075817" cy="5643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8522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46701-1C39-4D91-96DA-EDB676C9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Файловая система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9005B4-E7D9-48C0-BFD9-1AD3B4580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[[--TODO]]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0474C7-6A18-47A9-A959-9B48B4A1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302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5C7096-DBE9-408E-8D09-79B5B95B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1E7CBB-50C8-4F46-99EB-0FE6EA67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457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A2F77-9E10-487E-9F33-D8CB6658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BBB733-13C1-44A8-8FC9-C251F5FFA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216" y="1936164"/>
            <a:ext cx="6216767" cy="4351338"/>
          </a:xfrm>
        </p:spPr>
        <p:txBody>
          <a:bodyPr/>
          <a:lstStyle/>
          <a:p>
            <a:r>
              <a:rPr lang="ru-RU" dirty="0"/>
              <a:t>Запуск операционной системы с нуля</a:t>
            </a:r>
          </a:p>
          <a:p>
            <a:r>
              <a:rPr lang="ru-RU" dirty="0"/>
              <a:t>Режимы процессора</a:t>
            </a:r>
          </a:p>
          <a:p>
            <a:r>
              <a:rPr lang="ru-RU" dirty="0"/>
              <a:t>Устройство виртуальной памяти</a:t>
            </a:r>
          </a:p>
          <a:p>
            <a:r>
              <a:rPr lang="ru-RU" dirty="0"/>
              <a:t>Система прерываний</a:t>
            </a:r>
          </a:p>
          <a:p>
            <a:r>
              <a:rPr lang="ru-RU" dirty="0"/>
              <a:t>Многопоточная работа ОС</a:t>
            </a:r>
          </a:p>
          <a:p>
            <a:r>
              <a:rPr lang="ru-RU" dirty="0"/>
              <a:t>*Файловая система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2AEC56-6606-4722-8979-03434D5B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B4A281-8A02-42BA-826F-F9CAF13F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9" y="1936164"/>
            <a:ext cx="3524794" cy="3172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533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E3D22-19B0-4A49-997C-F6585AEF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E41222-1949-4CE1-92FC-A6907FB2F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github.com/</a:t>
            </a:r>
            <a:r>
              <a:rPr lang="en-US" sz="2000" dirty="0" err="1">
                <a:hlinkClick r:id="rId2"/>
              </a:rPr>
              <a:t>embox</a:t>
            </a:r>
            <a:r>
              <a:rPr lang="en-US" sz="2000" dirty="0">
                <a:hlinkClick r:id="rId2"/>
              </a:rPr>
              <a:t>/</a:t>
            </a:r>
            <a:r>
              <a:rPr lang="en-US" sz="2000" dirty="0" err="1">
                <a:hlinkClick r:id="rId2"/>
              </a:rPr>
              <a:t>embox</a:t>
            </a:r>
            <a:endParaRPr lang="en-US" sz="2000" dirty="0"/>
          </a:p>
          <a:p>
            <a:endParaRPr lang="en-US" sz="2000" dirty="0"/>
          </a:p>
          <a:p>
            <a:r>
              <a:rPr lang="ru-RU" sz="2000" dirty="0">
                <a:hlinkClick r:id="rId3"/>
              </a:rPr>
              <a:t>Персистентная </a:t>
            </a:r>
            <a:r>
              <a:rPr lang="en-US" sz="2000" dirty="0">
                <a:hlinkClick r:id="rId3"/>
              </a:rPr>
              <a:t>Phantom OS</a:t>
            </a:r>
            <a:endParaRPr lang="ru-RU" sz="2000" dirty="0"/>
          </a:p>
          <a:p>
            <a:r>
              <a:rPr lang="ru-RU" sz="2000" dirty="0">
                <a:hlinkClick r:id="rId4"/>
              </a:rPr>
              <a:t>youtu.be/DBOTcG6iJEI</a:t>
            </a:r>
            <a:r>
              <a:rPr lang="ru-RU" sz="2000" dirty="0"/>
              <a:t> ― 007. За гранью </a:t>
            </a:r>
            <a:r>
              <a:rPr lang="ru-RU" sz="2000" dirty="0" err="1"/>
              <a:t>Intel</a:t>
            </a:r>
            <a:r>
              <a:rPr lang="ru-RU" sz="2000" dirty="0"/>
              <a:t> и </a:t>
            </a:r>
            <a:r>
              <a:rPr lang="ru-RU" sz="2000" dirty="0" err="1"/>
              <a:t>Linux</a:t>
            </a:r>
            <a:r>
              <a:rPr lang="ru-RU" sz="2000" dirty="0"/>
              <a:t> – необычные процессоры и операционные системы – Дмитрий Завалишин,</a:t>
            </a:r>
          </a:p>
          <a:p>
            <a:r>
              <a:rPr lang="ru-RU" sz="2000" dirty="0">
                <a:hlinkClick r:id="rId5"/>
              </a:rPr>
              <a:t>youtu.be/6SZZ7ASOR7s</a:t>
            </a:r>
            <a:r>
              <a:rPr lang="ru-RU" sz="2000" dirty="0"/>
              <a:t> — Архитектура процессора Эльбрус 2000 / Дмитрий Завалишин,</a:t>
            </a:r>
            <a:endParaRPr lang="en-US" sz="2000" dirty="0"/>
          </a:p>
          <a:p>
            <a:r>
              <a:rPr lang="en-US" sz="2000" dirty="0">
                <a:hlinkClick r:id="rId6"/>
              </a:rPr>
              <a:t>www.youtube.com/live/iJ-WJsRYCVU?t=18818</a:t>
            </a:r>
            <a:r>
              <a:rPr lang="en-US" sz="2000" dirty="0"/>
              <a:t> — </a:t>
            </a:r>
            <a:r>
              <a:rPr lang="en-US" sz="2000" dirty="0" err="1"/>
              <a:t>Selectel</a:t>
            </a:r>
            <a:r>
              <a:rPr lang="en-US" sz="2000" dirty="0"/>
              <a:t> про </a:t>
            </a:r>
            <a:r>
              <a:rPr lang="en-US" sz="2000" dirty="0" err="1"/>
              <a:t>будущее</a:t>
            </a:r>
            <a:r>
              <a:rPr lang="en-US" sz="2000" dirty="0"/>
              <a:t> ARM</a:t>
            </a:r>
            <a:endParaRPr lang="ru-RU" sz="2000" dirty="0"/>
          </a:p>
          <a:p>
            <a:r>
              <a:rPr lang="en-US" sz="2000" dirty="0">
                <a:hlinkClick r:id="rId7"/>
              </a:rPr>
              <a:t>youtu.be/_v7ddWj8buk</a:t>
            </a:r>
            <a:r>
              <a:rPr lang="en-US" sz="2000" dirty="0"/>
              <a:t> — </a:t>
            </a:r>
            <a:r>
              <a:rPr lang="en-US" sz="2000" dirty="0" err="1"/>
              <a:t>JPoint</a:t>
            </a:r>
            <a:r>
              <a:rPr lang="ru-RU" sz="2000" dirty="0"/>
              <a:t>,</a:t>
            </a:r>
            <a:r>
              <a:rPr lang="en-US" sz="2000" dirty="0"/>
              <a:t> JVM </a:t>
            </a:r>
            <a:r>
              <a:rPr lang="ru-RU" sz="2000" dirty="0"/>
              <a:t>на </a:t>
            </a:r>
            <a:r>
              <a:rPr lang="en-US" sz="2000" dirty="0"/>
              <a:t>RISC-V </a:t>
            </a:r>
            <a:r>
              <a:rPr lang="ru-RU" sz="2000" dirty="0"/>
              <a:t>/</a:t>
            </a:r>
            <a:r>
              <a:rPr lang="en-US" sz="2000" dirty="0"/>
              <a:t> </a:t>
            </a:r>
            <a:r>
              <a:rPr lang="en-US" sz="2000" dirty="0" err="1"/>
              <a:t>Syntacore</a:t>
            </a:r>
            <a:endParaRPr lang="ru-RU" sz="2000" dirty="0"/>
          </a:p>
          <a:p>
            <a:endParaRPr lang="ru-RU" sz="2000" dirty="0"/>
          </a:p>
          <a:p>
            <a:r>
              <a:rPr lang="ru-RU" sz="2000" dirty="0">
                <a:hlinkClick r:id="rId8"/>
              </a:rPr>
              <a:t>habr.com/ru/users/khizmax/publications/</a:t>
            </a:r>
            <a:r>
              <a:rPr lang="ru-RU" sz="2000" dirty="0" err="1">
                <a:hlinkClick r:id="rId8"/>
              </a:rPr>
              <a:t>articles</a:t>
            </a:r>
            <a:r>
              <a:rPr lang="ru-RU" sz="2000" dirty="0">
                <a:hlinkClick r:id="rId8"/>
              </a:rPr>
              <a:t>/</a:t>
            </a:r>
            <a:r>
              <a:rPr lang="ru-RU" sz="2000" dirty="0"/>
              <a:t> — </a:t>
            </a:r>
            <a:r>
              <a:rPr lang="en-US" sz="2000" dirty="0" err="1"/>
              <a:t>lockfree</a:t>
            </a:r>
            <a:r>
              <a:rPr lang="en-US" sz="2000" dirty="0"/>
              <a:t> </a:t>
            </a:r>
            <a:r>
              <a:rPr lang="ru-RU" sz="2000" dirty="0"/>
              <a:t>во всех деталях</a:t>
            </a:r>
            <a:endParaRPr lang="en-US" sz="2000" dirty="0"/>
          </a:p>
          <a:p>
            <a:r>
              <a:rPr lang="en-US" sz="2000" dirty="0">
                <a:hlinkClick r:id="rId9"/>
              </a:rPr>
              <a:t>akkadia.org/drepper/cpumemory.pdf</a:t>
            </a:r>
            <a:r>
              <a:rPr lang="en-US" sz="2000" dirty="0"/>
              <a:t> — What Every Programmer Should Know About Memory </a:t>
            </a:r>
          </a:p>
          <a:p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1D0FFF-437F-436F-A251-708CBCBC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4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8791A3-66EA-4FA4-8B6E-AE60AF38D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Организация 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478F00-05AA-4346-9E02-7761F0C93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55468" cy="4351338"/>
          </a:xfrm>
        </p:spPr>
        <p:txBody>
          <a:bodyPr/>
          <a:lstStyle/>
          <a:p>
            <a:r>
              <a:rPr lang="ru-RU" dirty="0"/>
              <a:t>Ядро</a:t>
            </a:r>
          </a:p>
          <a:p>
            <a:r>
              <a:rPr lang="ru-RU" dirty="0"/>
              <a:t>Пользовательские процессы</a:t>
            </a:r>
          </a:p>
          <a:p>
            <a:r>
              <a:rPr lang="ru-RU" dirty="0"/>
              <a:t>Системные вызовы</a:t>
            </a:r>
          </a:p>
          <a:p>
            <a:r>
              <a:rPr lang="ru-RU" dirty="0"/>
              <a:t>Драйвера и устройства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0DFEE1-858E-472E-9F89-A4A0CF3C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95EFB5-C4D8-469A-9F99-96FC25D7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944" y="3615636"/>
            <a:ext cx="4798937" cy="2740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B849BF-8B18-4C66-859A-4BDF6BF6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68" y="1027906"/>
            <a:ext cx="5160132" cy="2928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97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769C5BF8-1A5F-4237-8300-E8EF8A6FC4B6}"/>
              </a:ext>
            </a:extLst>
          </p:cNvPr>
          <p:cNvSpPr txBox="1">
            <a:spLocks/>
          </p:cNvSpPr>
          <p:nvPr/>
        </p:nvSpPr>
        <p:spPr>
          <a:xfrm>
            <a:off x="2917097" y="2248509"/>
            <a:ext cx="6747990" cy="490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Слушаю ваши вопросы и предложения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3C3C58-3013-4E72-87DA-F42D5B290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55" y="2738918"/>
            <a:ext cx="3176490" cy="361743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7439E-8139-4EA5-A0D6-345A05A3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FDD679-B576-4953-8CA6-94CF3D73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639" y="1936535"/>
            <a:ext cx="4927624" cy="31961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Давайте обсудим,</a:t>
            </a:r>
            <a:r>
              <a:rPr lang="en-US" dirty="0"/>
              <a:t> </a:t>
            </a:r>
            <a:r>
              <a:rPr lang="ru-RU" dirty="0"/>
              <a:t>что вы сейчас услышали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497A4F-BCCC-4619-A86E-54BB3AAA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50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510049-DA8F-48C1-B80B-532DF1057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"/>
          <a:stretch/>
        </p:blipFill>
        <p:spPr>
          <a:xfrm>
            <a:off x="2454697" y="2244089"/>
            <a:ext cx="7117910" cy="413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D233A8-7EB5-40EC-8385-ADFC2E8F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Xv6-riscv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27B0E-9F46-4675-AE1D-616959C4E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Учебная ОС из </a:t>
            </a:r>
            <a:r>
              <a:rPr lang="en-US" dirty="0"/>
              <a:t>MIT</a:t>
            </a:r>
            <a:endParaRPr lang="ru-RU" dirty="0"/>
          </a:p>
          <a:p>
            <a:r>
              <a:rPr lang="ru-RU" dirty="0"/>
              <a:t>С</a:t>
            </a:r>
            <a:r>
              <a:rPr lang="en-US" dirty="0"/>
              <a:t> &amp; RISC-V ASM</a:t>
            </a:r>
          </a:p>
          <a:p>
            <a:r>
              <a:rPr lang="en-US" dirty="0"/>
              <a:t> Sv39 RISC-V</a:t>
            </a:r>
          </a:p>
          <a:p>
            <a:r>
              <a:rPr lang="en-US" dirty="0"/>
              <a:t>Unix-like</a:t>
            </a:r>
          </a:p>
          <a:p>
            <a:r>
              <a:rPr lang="en-US" dirty="0"/>
              <a:t> </a:t>
            </a:r>
            <a:r>
              <a:rPr lang="en-US" strike="sngStrike" dirty="0"/>
              <a:t>POSIX</a:t>
            </a:r>
          </a:p>
          <a:p>
            <a:endParaRPr lang="ru-RU" dirty="0"/>
          </a:p>
          <a:p>
            <a:r>
              <a:rPr lang="en-US" dirty="0">
                <a:hlinkClick r:id="rId2"/>
              </a:rPr>
              <a:t>github.com/</a:t>
            </a:r>
            <a:r>
              <a:rPr lang="en-US" dirty="0" err="1">
                <a:hlinkClick r:id="rId2"/>
              </a:rPr>
              <a:t>mit-pdos</a:t>
            </a:r>
            <a:r>
              <a:rPr lang="en-US" dirty="0">
                <a:hlinkClick r:id="rId2"/>
              </a:rPr>
              <a:t>/xv6-riscv</a:t>
            </a:r>
            <a:endParaRPr lang="en-US" dirty="0"/>
          </a:p>
          <a:p>
            <a:r>
              <a:rPr lang="en-US" dirty="0">
                <a:hlinkClick r:id="rId3"/>
              </a:rPr>
              <a:t>pdos.csail.mit.edu/6.828/2023/xv6/book-riscv-rev3.pdf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2DB643-2DC0-4CF7-B636-C392C405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7264F1-4BB0-4AB0-A735-BF4622A26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375" y="1690688"/>
            <a:ext cx="4591691" cy="2057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913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47A70C-2870-4166-83E2-E8446A25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RISC-V </a:t>
            </a:r>
            <a:r>
              <a:rPr lang="ru-RU" dirty="0"/>
              <a:t>процессор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30F7A4-2EFF-48F7-A23D-CFDA45588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riscv.org</a:t>
            </a:r>
            <a:endParaRPr lang="ru-RU" dirty="0">
              <a:hlinkClick r:id="rId2"/>
            </a:endParaRPr>
          </a:p>
          <a:p>
            <a:r>
              <a:rPr lang="en-US" dirty="0"/>
              <a:t>RISC</a:t>
            </a:r>
          </a:p>
          <a:p>
            <a:r>
              <a:rPr lang="ru-RU" dirty="0"/>
              <a:t>Открытая</a:t>
            </a:r>
          </a:p>
          <a:p>
            <a:r>
              <a:rPr lang="ru-RU" dirty="0"/>
              <a:t>Современная</a:t>
            </a:r>
          </a:p>
          <a:p>
            <a:r>
              <a:rPr lang="en-US" dirty="0">
                <a:hlinkClick r:id="rId3"/>
              </a:rPr>
              <a:t>riscv-alliance.ru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18081F-283A-4C75-834B-8DC7D45D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7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44AF35-DA5F-45AE-BC18-82971C8E0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2264" y="199899"/>
            <a:ext cx="3810000" cy="4524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81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F8F42-1A34-4AC9-A0AB-9BCBADD2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</a:t>
            </a:r>
            <a:r>
              <a:rPr lang="en-US" dirty="0"/>
              <a:t>xv6-riscv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EFAD70-DF57-4E2A-8A64-7CA7975CF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Make</a:t>
            </a:r>
          </a:p>
          <a:p>
            <a:r>
              <a:rPr lang="en-US" dirty="0">
                <a:hlinkClick r:id="rId2"/>
              </a:rPr>
              <a:t>qemu-system-riscv64</a:t>
            </a:r>
            <a:endParaRPr lang="en-US" dirty="0"/>
          </a:p>
          <a:p>
            <a:r>
              <a:rPr lang="en-US" dirty="0">
                <a:hlinkClick r:id="rId3"/>
              </a:rPr>
              <a:t>github.com/</a:t>
            </a:r>
            <a:r>
              <a:rPr lang="en-US" dirty="0" err="1">
                <a:hlinkClick r:id="rId3"/>
              </a:rPr>
              <a:t>riscv</a:t>
            </a:r>
            <a:r>
              <a:rPr lang="en-US" dirty="0">
                <a:hlinkClick r:id="rId3"/>
              </a:rPr>
              <a:t>-collab/</a:t>
            </a:r>
            <a:r>
              <a:rPr lang="en-US" dirty="0" err="1">
                <a:hlinkClick r:id="rId3"/>
              </a:rPr>
              <a:t>riscv</a:t>
            </a:r>
            <a:r>
              <a:rPr lang="en-US" dirty="0">
                <a:hlinkClick r:id="rId3"/>
              </a:rPr>
              <a:t>-gnu-toolchain</a:t>
            </a:r>
            <a:endParaRPr lang="en-US" dirty="0"/>
          </a:p>
          <a:p>
            <a:r>
              <a:rPr lang="en-US" dirty="0"/>
              <a:t>128Mb</a:t>
            </a:r>
            <a:r>
              <a:rPr lang="ru-RU" dirty="0"/>
              <a:t> </a:t>
            </a:r>
            <a:r>
              <a:rPr lang="en-US" dirty="0"/>
              <a:t>RAM</a:t>
            </a:r>
          </a:p>
          <a:p>
            <a:r>
              <a:rPr lang="ru-RU" dirty="0"/>
              <a:t>Консоль</a:t>
            </a:r>
          </a:p>
          <a:p>
            <a:r>
              <a:rPr lang="ru-RU" dirty="0"/>
              <a:t>Образ диска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4"/>
              </a:rPr>
              <a:t>hub.docker.com/r/wtakuo/xv6-env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67FD9F-549D-4A84-A82E-607B2FFF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8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0FCC3B4-F67F-4DD0-8D76-F4D731E34F88}"/>
              </a:ext>
            </a:extLst>
          </p:cNvPr>
          <p:cNvSpPr/>
          <p:nvPr/>
        </p:nvSpPr>
        <p:spPr>
          <a:xfrm>
            <a:off x="11192028" y="3820546"/>
            <a:ext cx="99997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5"/>
              </a:rPr>
              <a:t>Makefile</a:t>
            </a:r>
            <a:endParaRPr lang="en-US" sz="1600" dirty="0"/>
          </a:p>
          <a:p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40EB3B-A73E-4D2B-A3B3-3E1AFD1315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 b="2795"/>
          <a:stretch/>
        </p:blipFill>
        <p:spPr>
          <a:xfrm>
            <a:off x="4467710" y="4201704"/>
            <a:ext cx="7395920" cy="98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505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5261B-1515-41F1-A134-2E0B750F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Программирование процессора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06D6D6-9A69-4A01-B3C1-A6E772448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4291" cy="4351338"/>
          </a:xfrm>
        </p:spPr>
        <p:txBody>
          <a:bodyPr/>
          <a:lstStyle/>
          <a:p>
            <a:r>
              <a:rPr lang="ru-RU" dirty="0" err="1"/>
              <a:t>Сишные</a:t>
            </a:r>
            <a:r>
              <a:rPr lang="ru-RU" dirty="0"/>
              <a:t> функции</a:t>
            </a:r>
          </a:p>
          <a:p>
            <a:pPr marL="0" indent="0">
              <a:buNone/>
            </a:pPr>
            <a:r>
              <a:rPr lang="ru-RU" dirty="0"/>
              <a:t>+ Ассемблерные вставки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987977-042F-443E-9383-FEB68381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0B9C-734E-4B30-B46D-F1E38274BCE5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C738C-63B2-4E56-BC89-6D8040DA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91" y="2203079"/>
            <a:ext cx="3165889" cy="4153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BF2D5-20EB-4C35-BE0C-CAAC687C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412014"/>
            <a:ext cx="3218507" cy="4168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0508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1400</Words>
  <Application>Microsoft Office PowerPoint</Application>
  <PresentationFormat>Широкоэкранный</PresentationFormat>
  <Paragraphs>331</Paragraphs>
  <Slides>50</Slides>
  <Notes>4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Cascadia Code</vt:lpstr>
      <vt:lpstr>Cascadia Mono</vt:lpstr>
      <vt:lpstr>Тема Office</vt:lpstr>
      <vt:lpstr> Роль процессора в работе ОС на примере xv6-riscv</vt:lpstr>
      <vt:lpstr>Рассмотрим</vt:lpstr>
      <vt:lpstr>Дисклеймер</vt:lpstr>
      <vt:lpstr>Операционная система</vt:lpstr>
      <vt:lpstr>Организация ОС</vt:lpstr>
      <vt:lpstr>Xv6-riscv</vt:lpstr>
      <vt:lpstr>RISC-V процессор</vt:lpstr>
      <vt:lpstr>Разработка xv6-riscv</vt:lpstr>
      <vt:lpstr>Программирование процессора</vt:lpstr>
      <vt:lpstr>Запуск операционной системы</vt:lpstr>
      <vt:lpstr>Режимы работы процессора</vt:lpstr>
      <vt:lpstr>Control and Status Registers (CSRs)</vt:lpstr>
      <vt:lpstr>Процесс запуска</vt:lpstr>
      <vt:lpstr>Процесс запуска</vt:lpstr>
      <vt:lpstr>Первый пользовательский процесс</vt:lpstr>
      <vt:lpstr>Виртуальная память</vt:lpstr>
      <vt:lpstr>Виртуальная память</vt:lpstr>
      <vt:lpstr>Виртуальная память: детали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Адресное пространство xv6</vt:lpstr>
      <vt:lpstr>Адресное пространство xv6: детали</vt:lpstr>
      <vt:lpstr>Презентация PowerPoint</vt:lpstr>
      <vt:lpstr>Презентация PowerPoint</vt:lpstr>
      <vt:lpstr>Система прерываний</vt:lpstr>
      <vt:lpstr>Система прерываний</vt:lpstr>
      <vt:lpstr>Control and Status Registers (CSRs)</vt:lpstr>
      <vt:lpstr>Прерывания: ловкость рук и никакого мошенничества</vt:lpstr>
      <vt:lpstr>Прерывания: user space</vt:lpstr>
      <vt:lpstr>Прерывания: вывод</vt:lpstr>
      <vt:lpstr>Concurrency</vt:lpstr>
      <vt:lpstr>Concurrency</vt:lpstr>
      <vt:lpstr>Concurrency: барьеры</vt:lpstr>
      <vt:lpstr>Concurrency: атомарные операции</vt:lpstr>
      <vt:lpstr>Блокировки</vt:lpstr>
      <vt:lpstr>Синхронизация в xv6: spinlock</vt:lpstr>
      <vt:lpstr>Презентация PowerPoint</vt:lpstr>
      <vt:lpstr>Синхронизация в xv6: sleeplock</vt:lpstr>
      <vt:lpstr>Планировщик</vt:lpstr>
      <vt:lpstr>Планировщик</vt:lpstr>
      <vt:lpstr>Планировщик в xv6</vt:lpstr>
      <vt:lpstr>Презентация PowerPoint</vt:lpstr>
      <vt:lpstr>Файловая система</vt:lpstr>
      <vt:lpstr>Итог</vt:lpstr>
      <vt:lpstr>Итог</vt:lpstr>
      <vt:lpstr>Дополнение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Роль процессора в работе ОС на примере xv6-riscv</dc:title>
  <dc:creator>Ivan Turin</dc:creator>
  <cp:lastModifiedBy>Ivan Turin</cp:lastModifiedBy>
  <cp:revision>31</cp:revision>
  <dcterms:created xsi:type="dcterms:W3CDTF">2023-12-18T20:09:04Z</dcterms:created>
  <dcterms:modified xsi:type="dcterms:W3CDTF">2023-12-24T17:31:13Z</dcterms:modified>
</cp:coreProperties>
</file>